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28"/>
  </p:notesMasterIdLst>
  <p:sldIdLst>
    <p:sldId id="256" r:id="rId2"/>
    <p:sldId id="421" r:id="rId3"/>
    <p:sldId id="425" r:id="rId4"/>
    <p:sldId id="424" r:id="rId5"/>
    <p:sldId id="426" r:id="rId6"/>
    <p:sldId id="427" r:id="rId7"/>
    <p:sldId id="428" r:id="rId8"/>
    <p:sldId id="429" r:id="rId9"/>
    <p:sldId id="415" r:id="rId10"/>
    <p:sldId id="329" r:id="rId11"/>
    <p:sldId id="411" r:id="rId12"/>
    <p:sldId id="319" r:id="rId13"/>
    <p:sldId id="318" r:id="rId14"/>
    <p:sldId id="413" r:id="rId15"/>
    <p:sldId id="270" r:id="rId16"/>
    <p:sldId id="417" r:id="rId17"/>
    <p:sldId id="430" r:id="rId18"/>
    <p:sldId id="422" r:id="rId19"/>
    <p:sldId id="423" r:id="rId20"/>
    <p:sldId id="412" r:id="rId21"/>
    <p:sldId id="419" r:id="rId22"/>
    <p:sldId id="414" r:id="rId23"/>
    <p:sldId id="420" r:id="rId24"/>
    <p:sldId id="403" r:id="rId25"/>
    <p:sldId id="406" r:id="rId26"/>
    <p:sldId id="3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85" autoAdjust="0"/>
  </p:normalViewPr>
  <p:slideViewPr>
    <p:cSldViewPr snapToGrid="0">
      <p:cViewPr varScale="1">
        <p:scale>
          <a:sx n="66" d="100"/>
          <a:sy n="66" d="100"/>
        </p:scale>
        <p:origin x="668" y="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E146C-425F-42A2-A7A8-4F5FF73B19EA}"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E5B3B-84E0-425D-A009-2690BA53499F}" type="slidenum">
              <a:rPr lang="en-US" smtClean="0"/>
              <a:t>‹#›</a:t>
            </a:fld>
            <a:endParaRPr lang="en-US"/>
          </a:p>
        </p:txBody>
      </p:sp>
    </p:spTree>
    <p:extLst>
      <p:ext uri="{BB962C8B-B14F-4D97-AF65-F5344CB8AC3E}">
        <p14:creationId xmlns:p14="http://schemas.microsoft.com/office/powerpoint/2010/main" val="301190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3</a:t>
            </a:fld>
            <a:endParaRPr lang="en-US" altLang="en-US" smtClean="0"/>
          </a:p>
        </p:txBody>
      </p:sp>
    </p:spTree>
    <p:extLst>
      <p:ext uri="{BB962C8B-B14F-4D97-AF65-F5344CB8AC3E}">
        <p14:creationId xmlns:p14="http://schemas.microsoft.com/office/powerpoint/2010/main" val="250910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6</a:t>
            </a:fld>
            <a:endParaRPr lang="en-US" altLang="en-US" smtClean="0"/>
          </a:p>
        </p:txBody>
      </p:sp>
    </p:spTree>
    <p:extLst>
      <p:ext uri="{BB962C8B-B14F-4D97-AF65-F5344CB8AC3E}">
        <p14:creationId xmlns:p14="http://schemas.microsoft.com/office/powerpoint/2010/main" val="3820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30730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CE4B246-71BE-45F2-A0BD-A7C0DC18FACD}" type="slidenum">
              <a:rPr lang="en-US" altLang="en-US" smtClean="0"/>
              <a:pPr eaLnBrk="1" hangingPunct="1">
                <a:spcBef>
                  <a:spcPct val="0"/>
                </a:spcBef>
              </a:pPr>
              <a:t>10</a:t>
            </a:fld>
            <a:endParaRPr lang="en-US" altLang="en-US" smtClean="0"/>
          </a:p>
        </p:txBody>
      </p:sp>
      <p:sp>
        <p:nvSpPr>
          <p:cNvPr id="125955" name="Rectangle 2"/>
          <p:cNvSpPr>
            <a:spLocks noGrp="1" noRot="1" noChangeAspect="1" noChangeArrowheads="1" noTextEdit="1"/>
          </p:cNvSpPr>
          <p:nvPr>
            <p:ph type="sldImg"/>
          </p:nvPr>
        </p:nvSpPr>
        <p:spPr bwMode="auto">
          <a:xfrm>
            <a:off x="385763" y="688975"/>
            <a:ext cx="6086475" cy="3424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8" tIns="46030" rIns="92058" bIns="4603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180512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17</a:t>
            </a:fld>
            <a:endParaRPr lang="en-US" altLang="en-US" smtClean="0"/>
          </a:p>
        </p:txBody>
      </p:sp>
    </p:spTree>
    <p:extLst>
      <p:ext uri="{BB962C8B-B14F-4D97-AF65-F5344CB8AC3E}">
        <p14:creationId xmlns:p14="http://schemas.microsoft.com/office/powerpoint/2010/main" val="133467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73192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38237-DB9F-47D0-A434-C254D0AA3BF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427924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155450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2135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208179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414040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2231521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157625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21879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chemeClr val="tx1">
                    <a:shade val="50000"/>
                  </a:schemeClr>
                </a:solidFill>
                <a:latin typeface="Arial" charset="0"/>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9793627-EDB7-46B4-907F-519F8F2F35E0}" type="slidenum">
              <a:rPr lang="en-US"/>
              <a:pPr>
                <a:defRPr/>
              </a:pPr>
              <a:t>‹#›</a:t>
            </a:fld>
            <a:endParaRPr lang="en-US"/>
          </a:p>
        </p:txBody>
      </p:sp>
    </p:spTree>
    <p:extLst>
      <p:ext uri="{BB962C8B-B14F-4D97-AF65-F5344CB8AC3E}">
        <p14:creationId xmlns:p14="http://schemas.microsoft.com/office/powerpoint/2010/main" val="346663075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161048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326704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A38237-DB9F-47D0-A434-C254D0AA3BF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7469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A38237-DB9F-47D0-A434-C254D0AA3BFD}"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217118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103732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173895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3A38237-DB9F-47D0-A434-C254D0AA3BFD}" type="datetimeFigureOut">
              <a:rPr lang="en-US" smtClean="0"/>
              <a:t>1/19/2018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359156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38237-DB9F-47D0-A434-C254D0AA3BF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7BB3D-AF34-4865-B772-B9BBEFCB3C6A}" type="slidenum">
              <a:rPr lang="en-US" smtClean="0"/>
              <a:t>‹#›</a:t>
            </a:fld>
            <a:endParaRPr lang="en-US"/>
          </a:p>
        </p:txBody>
      </p:sp>
    </p:spTree>
    <p:extLst>
      <p:ext uri="{BB962C8B-B14F-4D97-AF65-F5344CB8AC3E}">
        <p14:creationId xmlns:p14="http://schemas.microsoft.com/office/powerpoint/2010/main" val="427955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A38237-DB9F-47D0-A434-C254D0AA3BFD}" type="datetimeFigureOut">
              <a:rPr lang="en-US" smtClean="0"/>
              <a:t>1/19/2018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BB7BB3D-AF34-4865-B772-B9BBEFCB3C6A}" type="slidenum">
              <a:rPr lang="en-US" smtClean="0"/>
              <a:t>‹#›</a:t>
            </a:fld>
            <a:endParaRPr lang="en-US"/>
          </a:p>
        </p:txBody>
      </p:sp>
    </p:spTree>
    <p:extLst>
      <p:ext uri="{BB962C8B-B14F-4D97-AF65-F5344CB8AC3E}">
        <p14:creationId xmlns:p14="http://schemas.microsoft.com/office/powerpoint/2010/main" val="2713885564"/>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msucares.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 y="77002"/>
            <a:ext cx="11804073" cy="3619099"/>
          </a:xfrm>
        </p:spPr>
        <p:txBody>
          <a:bodyPr>
            <a:normAutofit/>
          </a:bodyPr>
          <a:lstStyle/>
          <a:p>
            <a:pPr algn="ctr"/>
            <a:r>
              <a:rPr lang="en-US" sz="6600" b="1" dirty="0" smtClean="0">
                <a:effectLst>
                  <a:outerShdw blurRad="38100" dist="38100" dir="2700000" algn="tl">
                    <a:srgbClr val="000000">
                      <a:alpha val="43137"/>
                    </a:srgbClr>
                  </a:outerShdw>
                </a:effectLst>
              </a:rPr>
              <a:t>WHAT YOU NEED TO KNOW ABOUT SHEEP AND </a:t>
            </a:r>
            <a:r>
              <a:rPr lang="en-US" sz="6600" b="1" dirty="0" smtClean="0">
                <a:effectLst>
                  <a:outerShdw blurRad="38100" dist="38100" dir="2700000" algn="tl">
                    <a:srgbClr val="000000">
                      <a:alpha val="43137"/>
                    </a:srgbClr>
                  </a:outerShdw>
                </a:effectLst>
              </a:rPr>
              <a:t>GOATS!</a:t>
            </a:r>
            <a:r>
              <a:rPr lang="en-US" sz="6000" b="1" dirty="0" smtClean="0"/>
              <a:t/>
            </a:r>
            <a:br>
              <a:rPr lang="en-US" sz="6000" b="1" dirty="0" smtClean="0"/>
            </a:br>
            <a:endParaRPr lang="en-US" sz="4000" dirty="0"/>
          </a:p>
        </p:txBody>
      </p:sp>
      <p:sp>
        <p:nvSpPr>
          <p:cNvPr id="3" name="Subtitle 2"/>
          <p:cNvSpPr>
            <a:spLocks noGrp="1"/>
          </p:cNvSpPr>
          <p:nvPr>
            <p:ph type="subTitle" idx="1"/>
          </p:nvPr>
        </p:nvSpPr>
        <p:spPr>
          <a:xfrm>
            <a:off x="157018" y="3888606"/>
            <a:ext cx="11841018" cy="2969393"/>
          </a:xfrm>
        </p:spPr>
        <p:txBody>
          <a:bodyPr>
            <a:noAutofit/>
          </a:bodyPr>
          <a:lstStyle/>
          <a:p>
            <a:pPr algn="ctr"/>
            <a:r>
              <a:rPr lang="en-US" sz="3600" b="1" dirty="0" smtClean="0">
                <a:solidFill>
                  <a:schemeClr val="bg2">
                    <a:lumMod val="20000"/>
                    <a:lumOff val="80000"/>
                  </a:schemeClr>
                </a:solidFill>
              </a:rPr>
              <a:t>Kipp Brown</a:t>
            </a:r>
          </a:p>
          <a:p>
            <a:pPr algn="ctr"/>
            <a:r>
              <a:rPr lang="en-US" sz="3600" b="1" dirty="0" smtClean="0">
                <a:solidFill>
                  <a:schemeClr val="bg2">
                    <a:lumMod val="20000"/>
                    <a:lumOff val="80000"/>
                  </a:schemeClr>
                </a:solidFill>
              </a:rPr>
              <a:t>Extension Livestock Coordinator</a:t>
            </a:r>
          </a:p>
          <a:p>
            <a:pPr algn="ctr"/>
            <a:r>
              <a:rPr lang="en-US" sz="3600" b="1" dirty="0" smtClean="0">
                <a:solidFill>
                  <a:schemeClr val="bg2">
                    <a:lumMod val="20000"/>
                    <a:lumOff val="80000"/>
                  </a:schemeClr>
                </a:solidFill>
              </a:rPr>
              <a:t>Department of Animal and Dairy Sciences</a:t>
            </a:r>
          </a:p>
          <a:p>
            <a:pPr algn="ctr"/>
            <a:r>
              <a:rPr lang="en-US" sz="3600" b="1" dirty="0" smtClean="0">
                <a:solidFill>
                  <a:schemeClr val="bg2">
                    <a:lumMod val="20000"/>
                    <a:lumOff val="80000"/>
                  </a:schemeClr>
                </a:solidFill>
              </a:rPr>
              <a:t>Mississippi State University</a:t>
            </a:r>
            <a:endParaRPr lang="en-US" sz="3600" b="1" dirty="0">
              <a:solidFill>
                <a:schemeClr val="bg2">
                  <a:lumMod val="20000"/>
                  <a:lumOff val="80000"/>
                </a:schemeClr>
              </a:solidFill>
            </a:endParaRPr>
          </a:p>
        </p:txBody>
      </p:sp>
    </p:spTree>
    <p:extLst>
      <p:ext uri="{BB962C8B-B14F-4D97-AF65-F5344CB8AC3E}">
        <p14:creationId xmlns:p14="http://schemas.microsoft.com/office/powerpoint/2010/main" val="4022194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sz="4800" b="1" dirty="0">
                <a:latin typeface="+mn-lt"/>
              </a:rPr>
              <a:t>Marketing </a:t>
            </a:r>
            <a:r>
              <a:rPr lang="en-US" sz="4800" b="1" dirty="0" smtClean="0">
                <a:latin typeface="+mn-lt"/>
              </a:rPr>
              <a:t>Options…</a:t>
            </a:r>
            <a:endParaRPr lang="en-US" sz="4800" b="1" dirty="0">
              <a:latin typeface="+mn-lt"/>
            </a:endParaRPr>
          </a:p>
        </p:txBody>
      </p:sp>
      <p:sp>
        <p:nvSpPr>
          <p:cNvPr id="26627" name="Rectangle 3"/>
          <p:cNvSpPr>
            <a:spLocks noGrp="1" noChangeArrowheads="1"/>
          </p:cNvSpPr>
          <p:nvPr>
            <p:ph type="body" sz="half" idx="1"/>
          </p:nvPr>
        </p:nvSpPr>
        <p:spPr>
          <a:xfrm>
            <a:off x="242047" y="1403927"/>
            <a:ext cx="11689977" cy="4211782"/>
          </a:xfrm>
        </p:spPr>
        <p:txBody>
          <a:bodyPr vert="horz" lIns="92075" tIns="46038" rIns="92075" bIns="46038" rtlCol="0">
            <a:noAutofit/>
          </a:bodyPr>
          <a:lstStyle/>
          <a:p>
            <a:pPr marL="594360" indent="-457200">
              <a:lnSpc>
                <a:spcPct val="95000"/>
              </a:lnSpc>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Direct to Consumers</a:t>
            </a:r>
          </a:p>
          <a:p>
            <a:pPr marL="994410" lvl="1" indent="-457200">
              <a:lnSpc>
                <a:spcPct val="95000"/>
              </a:lnSpc>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Live Off the Farm	</a:t>
            </a:r>
          </a:p>
          <a:p>
            <a:pPr marL="594360"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Through Marketing Channels</a:t>
            </a:r>
            <a:endParaRPr lang="en-US" sz="2800" b="1" dirty="0">
              <a:solidFill>
                <a:schemeClr val="bg2">
                  <a:lumMod val="20000"/>
                  <a:lumOff val="80000"/>
                </a:schemeClr>
              </a:solidFill>
            </a:endParaRPr>
          </a:p>
          <a:p>
            <a:pPr marL="994410" lvl="1" indent="-457200">
              <a:lnSpc>
                <a:spcPct val="95000"/>
              </a:lnSpc>
              <a:spcBef>
                <a:spcPct val="0"/>
              </a:spcBef>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Special Registered Sales</a:t>
            </a:r>
          </a:p>
          <a:p>
            <a:pPr marL="994410" lvl="1" indent="-457200">
              <a:lnSpc>
                <a:spcPct val="95000"/>
              </a:lnSpc>
              <a:spcBef>
                <a:spcPct val="0"/>
              </a:spcBef>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Traders</a:t>
            </a:r>
            <a:r>
              <a:rPr lang="en-US" sz="2800" b="1" dirty="0">
                <a:solidFill>
                  <a:schemeClr val="bg2">
                    <a:lumMod val="20000"/>
                    <a:lumOff val="80000"/>
                  </a:schemeClr>
                </a:solidFill>
              </a:rPr>
              <a:t>		       </a:t>
            </a:r>
            <a:r>
              <a:rPr lang="en-US" sz="2800" b="1" dirty="0" smtClean="0">
                <a:solidFill>
                  <a:schemeClr val="bg2">
                    <a:lumMod val="20000"/>
                    <a:lumOff val="80000"/>
                  </a:schemeClr>
                </a:solidFill>
              </a:rPr>
              <a:t>						</a:t>
            </a:r>
          </a:p>
          <a:p>
            <a:pPr marL="994410" lvl="1" indent="-457200">
              <a:lnSpc>
                <a:spcPct val="95000"/>
              </a:lnSpc>
              <a:spcBef>
                <a:spcPct val="0"/>
              </a:spcBef>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Local Sale Barn</a:t>
            </a:r>
            <a:endParaRPr lang="en-US" sz="2800" b="1" dirty="0">
              <a:solidFill>
                <a:schemeClr val="bg2">
                  <a:lumMod val="20000"/>
                  <a:lumOff val="80000"/>
                </a:schemeClr>
              </a:solidFill>
            </a:endParaRPr>
          </a:p>
          <a:p>
            <a:pPr marL="994410" lvl="1" indent="-457200">
              <a:lnSpc>
                <a:spcPct val="95000"/>
              </a:lnSpc>
              <a:spcBef>
                <a:spcPct val="0"/>
              </a:spcBef>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Local Processing</a:t>
            </a:r>
            <a:endParaRPr lang="en-US" sz="2800" b="1" dirty="0">
              <a:solidFill>
                <a:schemeClr val="bg2">
                  <a:lumMod val="20000"/>
                  <a:lumOff val="80000"/>
                </a:schemeClr>
              </a:solidFill>
            </a:endParaRPr>
          </a:p>
          <a:p>
            <a:pPr marL="994410" lvl="1" indent="-457200">
              <a:lnSpc>
                <a:spcPct val="95000"/>
              </a:lnSpc>
              <a:spcBef>
                <a:spcPct val="0"/>
              </a:spcBef>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Marketing Cooperative</a:t>
            </a:r>
          </a:p>
          <a:p>
            <a:pPr marL="994410" lvl="1" indent="-457200">
              <a:lnSpc>
                <a:spcPct val="95000"/>
              </a:lnSpc>
              <a:spcBef>
                <a:spcPct val="0"/>
              </a:spcBef>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Licensed Inspected Plant</a:t>
            </a:r>
            <a:endParaRPr lang="en-US" sz="2800" b="1" dirty="0">
              <a:solidFill>
                <a:schemeClr val="bg2">
                  <a:lumMod val="20000"/>
                  <a:lumOff val="80000"/>
                </a:schemeClr>
              </a:solidFill>
            </a:endParaRPr>
          </a:p>
          <a:p>
            <a:pPr marL="548640" indent="-411480">
              <a:lnSpc>
                <a:spcPct val="85000"/>
              </a:lnSpc>
              <a:buClr>
                <a:schemeClr val="tx1">
                  <a:shade val="95000"/>
                </a:schemeClr>
              </a:buClr>
              <a:buNone/>
              <a:defRPr/>
            </a:pPr>
            <a:endParaRPr lang="en-US" sz="1000" dirty="0"/>
          </a:p>
          <a:p>
            <a:pPr marL="548640" indent="-411480" algn="ctr">
              <a:lnSpc>
                <a:spcPct val="95000"/>
              </a:lnSpc>
              <a:buClr>
                <a:schemeClr val="tx1">
                  <a:shade val="95000"/>
                </a:schemeClr>
              </a:buClr>
              <a:buNone/>
              <a:defRPr/>
            </a:pPr>
            <a:r>
              <a:rPr lang="en-US" sz="3200" b="1" i="1" dirty="0" smtClean="0">
                <a:effectLst>
                  <a:outerShdw blurRad="38100" dist="38100" dir="2700000" algn="tl">
                    <a:srgbClr val="000000">
                      <a:alpha val="43137"/>
                    </a:srgbClr>
                  </a:outerShdw>
                </a:effectLst>
              </a:rPr>
              <a:t>Identify a market and know you will be able to sell your production at a profit before purchasing </a:t>
            </a:r>
            <a:r>
              <a:rPr lang="en-US" sz="3200" b="1" i="1" dirty="0" smtClean="0">
                <a:effectLst>
                  <a:outerShdw blurRad="38100" dist="38100" dir="2700000" algn="tl">
                    <a:srgbClr val="000000">
                      <a:alpha val="43137"/>
                    </a:srgbClr>
                  </a:outerShdw>
                </a:effectLst>
              </a:rPr>
              <a:t>animals</a:t>
            </a:r>
            <a:r>
              <a:rPr lang="en-US" sz="3200" b="1" i="1" dirty="0" smtClean="0">
                <a:effectLst>
                  <a:outerShdw blurRad="38100" dist="38100" dir="2700000" algn="tl">
                    <a:srgbClr val="000000">
                      <a:alpha val="43137"/>
                    </a:srgbClr>
                  </a:outerShdw>
                </a:effectLst>
              </a:rPr>
              <a:t>!!!!</a:t>
            </a:r>
            <a:endParaRPr lang="en-US" sz="3200" b="1" i="1" dirty="0">
              <a:effectLst>
                <a:outerShdw blurRad="38100" dist="38100" dir="2700000" algn="tl">
                  <a:srgbClr val="000000">
                    <a:alpha val="43137"/>
                  </a:srgbClr>
                </a:outerShdw>
              </a:effectLst>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75055" y="1609854"/>
            <a:ext cx="4612749" cy="3600801"/>
          </a:xfrm>
        </p:spPr>
      </p:pic>
    </p:spTree>
    <p:extLst>
      <p:ext uri="{BB962C8B-B14F-4D97-AF65-F5344CB8AC3E}">
        <p14:creationId xmlns:p14="http://schemas.microsoft.com/office/powerpoint/2010/main" val="192673332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96766"/>
            <a:ext cx="10288188" cy="2877954"/>
          </a:xfrm>
        </p:spPr>
        <p:txBody>
          <a:bodyPr>
            <a:noAutofit/>
          </a:bodyPr>
          <a:lstStyle/>
          <a:p>
            <a:r>
              <a:rPr lang="en-US" sz="4800" b="1" dirty="0" smtClean="0"/>
              <a:t>WHAT DO YOU NEED TO KNOW BEFORE BUYING </a:t>
            </a:r>
            <a:r>
              <a:rPr lang="en-US" sz="4800" b="1" dirty="0" smtClean="0"/>
              <a:t>SHEEP/GOATS</a:t>
            </a:r>
            <a:r>
              <a:rPr lang="en-US" sz="4800" b="1" dirty="0" smtClean="0"/>
              <a:t>?</a:t>
            </a:r>
            <a:r>
              <a:rPr lang="en-US" sz="1800" b="1" dirty="0" smtClean="0"/>
              <a:t/>
            </a:r>
            <a:br>
              <a:rPr lang="en-US" sz="1800" b="1" dirty="0" smtClean="0"/>
            </a:br>
            <a:r>
              <a:rPr lang="en-US" sz="1800" b="1" dirty="0" smtClean="0"/>
              <a:t/>
            </a:r>
            <a:br>
              <a:rPr lang="en-US" sz="1800" b="1" dirty="0" smtClean="0"/>
            </a:br>
            <a:r>
              <a:rPr lang="en-US" sz="4000" b="1" dirty="0" smtClean="0"/>
              <a:t>Have </a:t>
            </a:r>
            <a:r>
              <a:rPr lang="en-US" sz="4000" b="1" dirty="0" smtClean="0"/>
              <a:t>proper facilities for </a:t>
            </a:r>
            <a:r>
              <a:rPr lang="en-US" sz="4000" b="1" dirty="0" smtClean="0"/>
              <a:t>sheep/goats</a:t>
            </a:r>
            <a:r>
              <a:rPr lang="en-US" sz="4000" b="1" dirty="0" smtClean="0"/>
              <a:t>!</a:t>
            </a:r>
            <a:br>
              <a:rPr lang="en-US" sz="4000" b="1" dirty="0" smtClean="0"/>
            </a:br>
            <a:r>
              <a:rPr lang="en-US" sz="4000" b="1" dirty="0"/>
              <a:t>	</a:t>
            </a:r>
            <a:r>
              <a:rPr lang="en-US" sz="4000" b="1" dirty="0" smtClean="0"/>
              <a:t>What is needed</a:t>
            </a:r>
            <a:r>
              <a:rPr lang="en-US" sz="4000" b="1" dirty="0" smtClean="0"/>
              <a:t>?</a:t>
            </a:r>
            <a:br>
              <a:rPr lang="en-US" sz="4000" b="1" dirty="0" smtClean="0"/>
            </a:br>
            <a:r>
              <a:rPr lang="en-US" sz="4000" b="1" dirty="0" smtClean="0"/>
              <a:t/>
            </a:r>
            <a:br>
              <a:rPr lang="en-US" sz="4000" b="1" dirty="0" smtClean="0"/>
            </a:br>
            <a:r>
              <a:rPr lang="en-US" sz="4000" b="1" dirty="0" smtClean="0"/>
              <a:t>DO </a:t>
            </a:r>
            <a:r>
              <a:rPr lang="en-US" sz="4000" b="1" dirty="0" smtClean="0"/>
              <a:t>NOT BUY </a:t>
            </a:r>
            <a:r>
              <a:rPr lang="en-US" sz="4000" b="1" dirty="0" smtClean="0"/>
              <a:t>AN ANIMAL </a:t>
            </a:r>
            <a:r>
              <a:rPr lang="en-US" sz="4000" b="1" dirty="0" smtClean="0"/>
              <a:t>UNTIL YOU HAVE PROPER FACITITIES </a:t>
            </a:r>
            <a:r>
              <a:rPr lang="en-US" sz="4000" b="1" dirty="0" smtClean="0"/>
              <a:t>FOR SHEEP AND/OR </a:t>
            </a:r>
            <a:r>
              <a:rPr lang="en-US" sz="4000" b="1" dirty="0" smtClean="0"/>
              <a:t>GOATS!</a:t>
            </a:r>
            <a:r>
              <a:rPr lang="en-US" sz="4800" b="1" dirty="0" smtClean="0"/>
              <a:t/>
            </a:r>
            <a:br>
              <a:rPr lang="en-US" sz="4800" b="1" dirty="0" smtClean="0"/>
            </a:br>
            <a:r>
              <a:rPr lang="en-US" sz="4800" b="1" dirty="0"/>
              <a:t>	</a:t>
            </a:r>
            <a:r>
              <a:rPr lang="en-US" b="1" dirty="0"/>
              <a:t/>
            </a:r>
            <a:br>
              <a:rPr lang="en-US" b="1" dirty="0"/>
            </a:br>
            <a:endParaRPr lang="en-US" b="1" dirty="0"/>
          </a:p>
        </p:txBody>
      </p:sp>
    </p:spTree>
    <p:extLst>
      <p:ext uri="{BB962C8B-B14F-4D97-AF65-F5344CB8AC3E}">
        <p14:creationId xmlns:p14="http://schemas.microsoft.com/office/powerpoint/2010/main" val="321187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9800" y="304800"/>
            <a:ext cx="7772400" cy="838200"/>
          </a:xfrm>
        </p:spPr>
        <p:txBody>
          <a:bodyPr>
            <a:normAutofit/>
          </a:bodyPr>
          <a:lstStyle/>
          <a:p>
            <a:pPr>
              <a:defRPr/>
            </a:pPr>
            <a:r>
              <a:rPr lang="en-US" sz="4800" b="1" dirty="0" smtClean="0">
                <a:latin typeface="+mn-lt"/>
              </a:rPr>
              <a:t>FACILITIES..</a:t>
            </a:r>
            <a:endParaRPr lang="en-US" sz="4800" b="1" dirty="0">
              <a:latin typeface="+mn-lt"/>
            </a:endParaRPr>
          </a:p>
        </p:txBody>
      </p:sp>
      <p:sp>
        <p:nvSpPr>
          <p:cNvPr id="75779" name="Rectangle 3"/>
          <p:cNvSpPr>
            <a:spLocks noGrp="1" noChangeArrowheads="1"/>
          </p:cNvSpPr>
          <p:nvPr>
            <p:ph idx="1"/>
          </p:nvPr>
        </p:nvSpPr>
        <p:spPr>
          <a:xfrm>
            <a:off x="64655" y="1311563"/>
            <a:ext cx="11998036" cy="5394037"/>
          </a:xfrm>
        </p:spPr>
        <p:txBody>
          <a:bodyPr>
            <a:normAutofit/>
          </a:bodyPr>
          <a:lstStyle/>
          <a:p>
            <a:pPr>
              <a:lnSpc>
                <a:spcPct val="80000"/>
              </a:lnSpc>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FENCING</a:t>
            </a:r>
          </a:p>
          <a:p>
            <a:pPr marL="857250" lvl="1" indent="-457200">
              <a:lnSpc>
                <a:spcPct val="80000"/>
              </a:lnSpc>
              <a:buFont typeface="Wingdings" panose="05000000000000000000" pitchFamily="2" charset="2"/>
              <a:buChar char="v"/>
            </a:pPr>
            <a:r>
              <a:rPr lang="en-US" altLang="en-US" sz="2600" b="1" dirty="0" smtClean="0">
                <a:solidFill>
                  <a:schemeClr val="bg2">
                    <a:lumMod val="20000"/>
                    <a:lumOff val="80000"/>
                  </a:schemeClr>
                </a:solidFill>
                <a:ea typeface="ＭＳ Ｐゴシック" pitchFamily="34" charset="-128"/>
              </a:rPr>
              <a:t>Net Wire</a:t>
            </a:r>
          </a:p>
          <a:p>
            <a:pPr marL="1223963" lvl="2" indent="-457200">
              <a:lnSpc>
                <a:spcPct val="80000"/>
              </a:lnSpc>
              <a:buFont typeface="Wingdings" panose="05000000000000000000" pitchFamily="2" charset="2"/>
              <a:buChar char="v"/>
            </a:pPr>
            <a:r>
              <a:rPr lang="en-US" altLang="ja-JP" sz="2600" b="1" dirty="0" smtClean="0">
                <a:solidFill>
                  <a:schemeClr val="bg2">
                    <a:lumMod val="20000"/>
                    <a:lumOff val="80000"/>
                  </a:schemeClr>
                </a:solidFill>
                <a:ea typeface="ＭＳ Ｐゴシック" pitchFamily="34" charset="-128"/>
              </a:rPr>
              <a:t>At least 48</a:t>
            </a:r>
            <a:r>
              <a:rPr lang="ja-JP" altLang="en-US" sz="2600" b="1" dirty="0">
                <a:solidFill>
                  <a:schemeClr val="bg2">
                    <a:lumMod val="20000"/>
                    <a:lumOff val="80000"/>
                  </a:schemeClr>
                </a:solidFill>
                <a:ea typeface="ＭＳ Ｐゴシック" pitchFamily="34" charset="-128"/>
              </a:rPr>
              <a:t>”</a:t>
            </a:r>
            <a:r>
              <a:rPr lang="en-US" altLang="ja-JP" sz="2600" b="1" dirty="0">
                <a:solidFill>
                  <a:schemeClr val="bg2">
                    <a:lumMod val="20000"/>
                    <a:lumOff val="80000"/>
                  </a:schemeClr>
                </a:solidFill>
                <a:ea typeface="ＭＳ Ｐゴシック" pitchFamily="34" charset="-128"/>
              </a:rPr>
              <a:t> </a:t>
            </a:r>
            <a:r>
              <a:rPr lang="en-US" altLang="ja-JP" sz="2600" b="1" dirty="0" smtClean="0">
                <a:solidFill>
                  <a:schemeClr val="bg2">
                    <a:lumMod val="20000"/>
                    <a:lumOff val="80000"/>
                  </a:schemeClr>
                </a:solidFill>
                <a:ea typeface="ＭＳ Ｐゴシック" pitchFamily="34" charset="-128"/>
              </a:rPr>
              <a:t>tall</a:t>
            </a:r>
          </a:p>
          <a:p>
            <a:pPr marL="1223963" lvl="2" indent="-457200">
              <a:lnSpc>
                <a:spcPct val="80000"/>
              </a:lnSpc>
              <a:buFont typeface="Wingdings" panose="05000000000000000000" pitchFamily="2" charset="2"/>
              <a:buChar char="v"/>
            </a:pPr>
            <a:r>
              <a:rPr lang="en-US" altLang="en-US" sz="2600" b="1" dirty="0">
                <a:solidFill>
                  <a:schemeClr val="bg2">
                    <a:lumMod val="20000"/>
                    <a:lumOff val="80000"/>
                  </a:schemeClr>
                </a:solidFill>
                <a:ea typeface="ＭＳ Ｐゴシック" pitchFamily="34" charset="-128"/>
              </a:rPr>
              <a:t>B</a:t>
            </a:r>
            <a:r>
              <a:rPr lang="en-US" altLang="en-US" sz="2600" b="1" dirty="0" smtClean="0">
                <a:solidFill>
                  <a:schemeClr val="bg2">
                    <a:lumMod val="20000"/>
                    <a:lumOff val="80000"/>
                  </a:schemeClr>
                </a:solidFill>
                <a:ea typeface="ＭＳ Ｐゴシック" pitchFamily="34" charset="-128"/>
              </a:rPr>
              <a:t>arbed </a:t>
            </a:r>
            <a:r>
              <a:rPr lang="en-US" altLang="en-US" sz="2600" b="1" dirty="0">
                <a:solidFill>
                  <a:schemeClr val="bg2">
                    <a:lumMod val="20000"/>
                    <a:lumOff val="80000"/>
                  </a:schemeClr>
                </a:solidFill>
                <a:ea typeface="ＭＳ Ｐゴシック" pitchFamily="34" charset="-128"/>
              </a:rPr>
              <a:t>wire </a:t>
            </a:r>
            <a:r>
              <a:rPr lang="en-US" altLang="en-US" sz="2600" b="1" dirty="0" smtClean="0">
                <a:solidFill>
                  <a:schemeClr val="bg2">
                    <a:lumMod val="20000"/>
                    <a:lumOff val="80000"/>
                  </a:schemeClr>
                </a:solidFill>
                <a:ea typeface="ＭＳ Ｐゴシック" pitchFamily="34" charset="-128"/>
              </a:rPr>
              <a:t>top/ bottom</a:t>
            </a:r>
          </a:p>
          <a:p>
            <a:pPr marL="1223963" lvl="2" indent="-457200">
              <a:lnSpc>
                <a:spcPct val="80000"/>
              </a:lnSpc>
              <a:buFont typeface="Wingdings" panose="05000000000000000000" pitchFamily="2" charset="2"/>
              <a:buChar char="v"/>
            </a:pPr>
            <a:r>
              <a:rPr lang="en-US" altLang="en-US" sz="2600" b="1" dirty="0" smtClean="0">
                <a:solidFill>
                  <a:schemeClr val="bg2">
                    <a:lumMod val="20000"/>
                    <a:lumOff val="80000"/>
                  </a:schemeClr>
                </a:solidFill>
                <a:ea typeface="ＭＳ Ｐゴシック" pitchFamily="34" charset="-128"/>
              </a:rPr>
              <a:t>Proper wire spacing</a:t>
            </a:r>
            <a:endParaRPr lang="en-US" altLang="en-US" sz="2600" b="1" dirty="0">
              <a:solidFill>
                <a:schemeClr val="bg2">
                  <a:lumMod val="20000"/>
                  <a:lumOff val="80000"/>
                </a:schemeClr>
              </a:solidFill>
              <a:ea typeface="ＭＳ Ｐゴシック" pitchFamily="34" charset="-128"/>
            </a:endParaRPr>
          </a:p>
          <a:p>
            <a:pPr marL="857250" lvl="1" indent="-457200">
              <a:lnSpc>
                <a:spcPct val="80000"/>
              </a:lnSpc>
              <a:buFont typeface="Wingdings" panose="05000000000000000000" pitchFamily="2" charset="2"/>
              <a:buChar char="v"/>
            </a:pPr>
            <a:r>
              <a:rPr lang="en-US" altLang="en-US" sz="2600" b="1" dirty="0" smtClean="0">
                <a:solidFill>
                  <a:schemeClr val="bg2">
                    <a:lumMod val="20000"/>
                    <a:lumOff val="80000"/>
                  </a:schemeClr>
                </a:solidFill>
                <a:ea typeface="ＭＳ Ｐゴシック" pitchFamily="34" charset="-128"/>
              </a:rPr>
              <a:t>Electric Fencing</a:t>
            </a:r>
          </a:p>
          <a:p>
            <a:pPr marL="1223963" lvl="2" indent="-457200">
              <a:lnSpc>
                <a:spcPct val="80000"/>
              </a:lnSpc>
              <a:buFont typeface="Wingdings" panose="05000000000000000000" pitchFamily="2" charset="2"/>
              <a:buChar char="v"/>
            </a:pPr>
            <a:r>
              <a:rPr lang="en-US" altLang="en-US" sz="2600" b="1" dirty="0" smtClean="0">
                <a:solidFill>
                  <a:schemeClr val="bg2">
                    <a:lumMod val="20000"/>
                    <a:lumOff val="80000"/>
                  </a:schemeClr>
                </a:solidFill>
                <a:ea typeface="ＭＳ Ｐゴシック" pitchFamily="34" charset="-128"/>
              </a:rPr>
              <a:t>High maintenance</a:t>
            </a:r>
            <a:endParaRPr lang="en-US" altLang="en-US" sz="2600" b="1" dirty="0">
              <a:solidFill>
                <a:schemeClr val="bg2">
                  <a:lumMod val="20000"/>
                  <a:lumOff val="80000"/>
                </a:schemeClr>
              </a:solidFill>
              <a:ea typeface="ＭＳ Ｐゴシック" pitchFamily="34" charset="-128"/>
            </a:endParaRPr>
          </a:p>
          <a:p>
            <a:pPr marL="1223963" lvl="2" indent="-457200">
              <a:lnSpc>
                <a:spcPct val="80000"/>
              </a:lnSpc>
              <a:buFont typeface="Wingdings" panose="05000000000000000000" pitchFamily="2" charset="2"/>
              <a:buChar char="v"/>
            </a:pPr>
            <a:r>
              <a:rPr lang="en-US" altLang="en-US" sz="2600" b="1" dirty="0" smtClean="0">
                <a:solidFill>
                  <a:schemeClr val="bg2">
                    <a:lumMod val="20000"/>
                    <a:lumOff val="80000"/>
                  </a:schemeClr>
                </a:solidFill>
                <a:ea typeface="ＭＳ Ｐゴシック" pitchFamily="34" charset="-128"/>
              </a:rPr>
              <a:t>Good temporary/rotation usage</a:t>
            </a:r>
            <a:endParaRPr lang="en-US" altLang="en-US" sz="2600" b="1" dirty="0">
              <a:solidFill>
                <a:schemeClr val="bg2">
                  <a:lumMod val="20000"/>
                  <a:lumOff val="80000"/>
                </a:schemeClr>
              </a:solidFill>
              <a:ea typeface="ＭＳ Ｐゴシック" pitchFamily="34" charset="-128"/>
            </a:endParaRPr>
          </a:p>
          <a:p>
            <a:pPr>
              <a:lnSpc>
                <a:spcPct val="80000"/>
              </a:lnSpc>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Combinations of net and electric are best</a:t>
            </a:r>
          </a:p>
          <a:p>
            <a:pPr>
              <a:lnSpc>
                <a:spcPct val="80000"/>
              </a:lnSpc>
              <a:buFont typeface="Wingdings" panose="05000000000000000000" pitchFamily="2" charset="2"/>
              <a:buChar char="v"/>
            </a:pPr>
            <a:endParaRPr lang="en-US" altLang="en-US" sz="1000" b="1" dirty="0">
              <a:ea typeface="ＭＳ Ｐゴシック" pitchFamily="34" charset="-128"/>
            </a:endParaRPr>
          </a:p>
          <a:p>
            <a:pPr marL="0" indent="0" algn="ctr">
              <a:lnSpc>
                <a:spcPct val="80000"/>
              </a:lnSpc>
              <a:buNone/>
            </a:pPr>
            <a:r>
              <a:rPr lang="en-US" altLang="en-US" sz="3200" b="1" dirty="0" smtClean="0">
                <a:ea typeface="ＭＳ Ｐゴシック" pitchFamily="34" charset="-128"/>
              </a:rPr>
              <a:t>If </a:t>
            </a:r>
            <a:r>
              <a:rPr lang="en-US" altLang="en-US" sz="3200" b="1" dirty="0" smtClean="0">
                <a:ea typeface="ＭＳ Ｐゴシック" pitchFamily="34" charset="-128"/>
              </a:rPr>
              <a:t>you can throw water through it, </a:t>
            </a:r>
            <a:r>
              <a:rPr lang="en-US" altLang="en-US" sz="3200" b="1" dirty="0" smtClean="0">
                <a:ea typeface="ＭＳ Ｐゴシック" pitchFamily="34" charset="-128"/>
              </a:rPr>
              <a:t>they</a:t>
            </a:r>
            <a:r>
              <a:rPr lang="en-US" altLang="en-US" sz="3200" b="1" dirty="0" smtClean="0">
                <a:ea typeface="ＭＳ Ｐゴシック" pitchFamily="34" charset="-128"/>
              </a:rPr>
              <a:t> </a:t>
            </a:r>
            <a:r>
              <a:rPr lang="en-US" altLang="en-US" sz="3200" b="1" dirty="0" smtClean="0">
                <a:ea typeface="ＭＳ Ｐゴシック" pitchFamily="34" charset="-128"/>
              </a:rPr>
              <a:t>can go through it! Never discount good fencing systems!</a:t>
            </a:r>
          </a:p>
          <a:p>
            <a:pPr marL="319088" indent="-319088">
              <a:lnSpc>
                <a:spcPct val="80000"/>
              </a:lnSpc>
              <a:buFont typeface="Wingdings" pitchFamily="2" charset="2"/>
              <a:buChar char=""/>
            </a:pPr>
            <a:endParaRPr lang="en-US" altLang="en-US" b="1" dirty="0" smtClean="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273" y="1496414"/>
            <a:ext cx="3463636" cy="3996912"/>
          </a:xfrm>
          <a:prstGeom prst="rect">
            <a:avLst/>
          </a:prstGeom>
        </p:spPr>
      </p:pic>
    </p:spTree>
    <p:extLst>
      <p:ext uri="{BB962C8B-B14F-4D97-AF65-F5344CB8AC3E}">
        <p14:creationId xmlns:p14="http://schemas.microsoft.com/office/powerpoint/2010/main" val="86246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381000"/>
            <a:ext cx="7772400" cy="1066800"/>
          </a:xfrm>
        </p:spPr>
        <p:txBody>
          <a:bodyPr>
            <a:normAutofit/>
          </a:bodyPr>
          <a:lstStyle/>
          <a:p>
            <a:pPr>
              <a:defRPr/>
            </a:pPr>
            <a:r>
              <a:rPr lang="en-US" sz="4800" b="1" dirty="0">
                <a:latin typeface="+mn-lt"/>
              </a:rPr>
              <a:t>Facilities..</a:t>
            </a:r>
          </a:p>
        </p:txBody>
      </p:sp>
      <p:sp>
        <p:nvSpPr>
          <p:cNvPr id="74755" name="Rectangle 3"/>
          <p:cNvSpPr>
            <a:spLocks noGrp="1" noChangeArrowheads="1"/>
          </p:cNvSpPr>
          <p:nvPr>
            <p:ph idx="1"/>
          </p:nvPr>
        </p:nvSpPr>
        <p:spPr>
          <a:xfrm>
            <a:off x="110836" y="1302327"/>
            <a:ext cx="8442037" cy="5555673"/>
          </a:xfrm>
        </p:spPr>
        <p:txBody>
          <a:bodyPr>
            <a:noAutofit/>
          </a:bodyPr>
          <a:lstStyle/>
          <a:p>
            <a:pPr>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Corrals</a:t>
            </a:r>
          </a:p>
          <a:p>
            <a:pPr lvl="1">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5-6 </a:t>
            </a:r>
            <a:r>
              <a:rPr lang="en-US" altLang="en-US" sz="2800" b="1" dirty="0">
                <a:solidFill>
                  <a:schemeClr val="bg2">
                    <a:lumMod val="20000"/>
                    <a:lumOff val="80000"/>
                  </a:schemeClr>
                </a:solidFill>
                <a:ea typeface="ＭＳ Ｐゴシック" pitchFamily="34" charset="-128"/>
              </a:rPr>
              <a:t>feet </a:t>
            </a:r>
            <a:r>
              <a:rPr lang="en-US" altLang="en-US" sz="2800" b="1" dirty="0" smtClean="0">
                <a:solidFill>
                  <a:schemeClr val="bg2">
                    <a:lumMod val="20000"/>
                    <a:lumOff val="80000"/>
                  </a:schemeClr>
                </a:solidFill>
                <a:ea typeface="ＭＳ Ｐゴシック" pitchFamily="34" charset="-128"/>
              </a:rPr>
              <a:t>tall</a:t>
            </a:r>
          </a:p>
          <a:p>
            <a:pPr lvl="1">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Use heavy net </a:t>
            </a:r>
            <a:r>
              <a:rPr lang="en-US" altLang="en-US" sz="2800" b="1" dirty="0">
                <a:solidFill>
                  <a:schemeClr val="bg2">
                    <a:lumMod val="20000"/>
                    <a:lumOff val="80000"/>
                  </a:schemeClr>
                </a:solidFill>
                <a:ea typeface="ＭＳ Ｐゴシック" pitchFamily="34" charset="-128"/>
              </a:rPr>
              <a:t>wire or 4 X 4 welded wire</a:t>
            </a:r>
          </a:p>
          <a:p>
            <a:pPr>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Chutes</a:t>
            </a:r>
          </a:p>
          <a:p>
            <a:pPr lvl="1">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12</a:t>
            </a:r>
            <a:r>
              <a:rPr lang="ja-JP" altLang="en-US" sz="2800" b="1" dirty="0">
                <a:solidFill>
                  <a:schemeClr val="bg2">
                    <a:lumMod val="20000"/>
                    <a:lumOff val="80000"/>
                  </a:schemeClr>
                </a:solidFill>
                <a:ea typeface="ＭＳ Ｐゴシック" pitchFamily="34" charset="-128"/>
              </a:rPr>
              <a:t>”</a:t>
            </a:r>
            <a:r>
              <a:rPr lang="en-US" altLang="ja-JP" sz="2800" b="1" dirty="0">
                <a:solidFill>
                  <a:schemeClr val="bg2">
                    <a:lumMod val="20000"/>
                    <a:lumOff val="80000"/>
                  </a:schemeClr>
                </a:solidFill>
                <a:ea typeface="ＭＳ Ｐゴシック" pitchFamily="34" charset="-128"/>
              </a:rPr>
              <a:t> wide, </a:t>
            </a:r>
            <a:r>
              <a:rPr lang="en-US" altLang="ja-JP" sz="2800" b="1" dirty="0" smtClean="0">
                <a:solidFill>
                  <a:schemeClr val="bg2">
                    <a:lumMod val="20000"/>
                    <a:lumOff val="80000"/>
                  </a:schemeClr>
                </a:solidFill>
                <a:ea typeface="ＭＳ Ｐゴシック" pitchFamily="34" charset="-128"/>
              </a:rPr>
              <a:t>smooth </a:t>
            </a:r>
            <a:r>
              <a:rPr lang="en-US" altLang="ja-JP" sz="2800" b="1" dirty="0">
                <a:solidFill>
                  <a:schemeClr val="bg2">
                    <a:lumMod val="20000"/>
                    <a:lumOff val="80000"/>
                  </a:schemeClr>
                </a:solidFill>
                <a:ea typeface="ＭＳ Ｐゴシック" pitchFamily="34" charset="-128"/>
              </a:rPr>
              <a:t>sides, slightly </a:t>
            </a:r>
            <a:r>
              <a:rPr lang="en-US" altLang="ja-JP" sz="2800" b="1" dirty="0" smtClean="0">
                <a:solidFill>
                  <a:schemeClr val="bg2">
                    <a:lumMod val="20000"/>
                    <a:lumOff val="80000"/>
                  </a:schemeClr>
                </a:solidFill>
                <a:ea typeface="ＭＳ Ｐゴシック" pitchFamily="34" charset="-128"/>
              </a:rPr>
              <a:t>curved</a:t>
            </a:r>
          </a:p>
          <a:p>
            <a:pPr lvl="1">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Well lighted</a:t>
            </a:r>
          </a:p>
          <a:p>
            <a:pPr lvl="1">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Movement uphill</a:t>
            </a:r>
          </a:p>
          <a:p>
            <a:pPr>
              <a:buFont typeface="Wingdings" panose="05000000000000000000" pitchFamily="2" charset="2"/>
              <a:buChar char="v"/>
            </a:pPr>
            <a:r>
              <a:rPr lang="en-US" altLang="en-US" sz="2800" b="1" dirty="0" smtClean="0">
                <a:solidFill>
                  <a:schemeClr val="bg2">
                    <a:lumMod val="20000"/>
                    <a:lumOff val="80000"/>
                  </a:schemeClr>
                </a:solidFill>
                <a:ea typeface="ＭＳ Ｐゴシック" pitchFamily="34" charset="-128"/>
              </a:rPr>
              <a:t>Sheds</a:t>
            </a:r>
          </a:p>
          <a:p>
            <a:pPr lvl="1">
              <a:buFont typeface="Wingdings" panose="05000000000000000000" pitchFamily="2" charset="2"/>
              <a:buChar char="v"/>
            </a:pPr>
            <a:r>
              <a:rPr lang="en-US" sz="2800" b="1" dirty="0" smtClean="0">
                <a:solidFill>
                  <a:schemeClr val="bg2">
                    <a:lumMod val="20000"/>
                    <a:lumOff val="80000"/>
                  </a:schemeClr>
                </a:solidFill>
              </a:rPr>
              <a:t>5 </a:t>
            </a:r>
            <a:r>
              <a:rPr lang="en-US" sz="2800" b="1" dirty="0">
                <a:solidFill>
                  <a:schemeClr val="bg2">
                    <a:lumMod val="20000"/>
                    <a:lumOff val="80000"/>
                  </a:schemeClr>
                </a:solidFill>
              </a:rPr>
              <a:t>sq. ft. per </a:t>
            </a:r>
            <a:r>
              <a:rPr lang="en-US" sz="2800" b="1" dirty="0" smtClean="0">
                <a:solidFill>
                  <a:schemeClr val="bg2">
                    <a:lumMod val="20000"/>
                    <a:lumOff val="80000"/>
                  </a:schemeClr>
                </a:solidFill>
              </a:rPr>
              <a:t>animal</a:t>
            </a:r>
          </a:p>
          <a:p>
            <a:pPr lvl="1">
              <a:buFont typeface="Wingdings" panose="05000000000000000000" pitchFamily="2" charset="2"/>
              <a:buChar char="v"/>
            </a:pPr>
            <a:r>
              <a:rPr lang="en-US" sz="2800" b="1" dirty="0" smtClean="0">
                <a:solidFill>
                  <a:schemeClr val="bg2">
                    <a:lumMod val="20000"/>
                    <a:lumOff val="80000"/>
                  </a:schemeClr>
                </a:solidFill>
              </a:rPr>
              <a:t>Two </a:t>
            </a:r>
            <a:r>
              <a:rPr lang="en-US" sz="2800" b="1" dirty="0">
                <a:solidFill>
                  <a:schemeClr val="bg2">
                    <a:lumMod val="20000"/>
                    <a:lumOff val="80000"/>
                  </a:schemeClr>
                </a:solidFill>
              </a:rPr>
              <a:t>sides </a:t>
            </a:r>
            <a:r>
              <a:rPr lang="en-US" sz="2800" b="1" dirty="0" smtClean="0">
                <a:solidFill>
                  <a:schemeClr val="bg2">
                    <a:lumMod val="20000"/>
                    <a:lumOff val="80000"/>
                  </a:schemeClr>
                </a:solidFill>
              </a:rPr>
              <a:t>minimum</a:t>
            </a:r>
            <a:endParaRPr lang="en-US" sz="2800" b="1" dirty="0">
              <a:solidFill>
                <a:schemeClr val="bg2">
                  <a:lumMod val="20000"/>
                  <a:lumOff val="8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085" y="4322618"/>
            <a:ext cx="3106496" cy="23298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454" y="4345709"/>
            <a:ext cx="3048000"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132" y="1385454"/>
            <a:ext cx="3488268" cy="2616201"/>
          </a:xfrm>
          <a:prstGeom prst="rect">
            <a:avLst/>
          </a:prstGeom>
        </p:spPr>
      </p:pic>
    </p:spTree>
    <p:extLst>
      <p:ext uri="{BB962C8B-B14F-4D97-AF65-F5344CB8AC3E}">
        <p14:creationId xmlns:p14="http://schemas.microsoft.com/office/powerpoint/2010/main" val="4116786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85129"/>
          </a:xfrm>
        </p:spPr>
        <p:txBody>
          <a:bodyPr>
            <a:noAutofit/>
          </a:bodyPr>
          <a:lstStyle/>
          <a:p>
            <a:r>
              <a:rPr lang="en-US" sz="4800" b="1" dirty="0" smtClean="0"/>
              <a:t>WHAT DO YOU NEED TO KNOW BEFORE BUYING </a:t>
            </a:r>
            <a:r>
              <a:rPr lang="en-US" sz="4800" b="1" dirty="0" smtClean="0"/>
              <a:t>SHEEP/GOATS</a:t>
            </a:r>
            <a:r>
              <a:rPr lang="en-US" sz="4800" b="1" dirty="0" smtClean="0"/>
              <a:t>?</a:t>
            </a:r>
            <a:r>
              <a:rPr lang="en-US" sz="1800" b="1" dirty="0" smtClean="0"/>
              <a:t/>
            </a:r>
            <a:br>
              <a:rPr lang="en-US" sz="1800" b="1" dirty="0" smtClean="0"/>
            </a:br>
            <a:r>
              <a:rPr lang="en-US" sz="4800" b="1" dirty="0" smtClean="0"/>
              <a:t/>
            </a:r>
            <a:br>
              <a:rPr lang="en-US" sz="4800" b="1" dirty="0" smtClean="0"/>
            </a:br>
            <a:r>
              <a:rPr lang="en-US" sz="4000" b="1" dirty="0" smtClean="0"/>
              <a:t>Learn basic animal husbandry skills!</a:t>
            </a:r>
            <a:br>
              <a:rPr lang="en-US" sz="4000" b="1" dirty="0" smtClean="0"/>
            </a:br>
            <a:r>
              <a:rPr lang="en-US" sz="4000" b="1" dirty="0"/>
              <a:t>	</a:t>
            </a:r>
            <a:r>
              <a:rPr lang="en-US" sz="4000" b="1" dirty="0" smtClean="0"/>
              <a:t>Can you keep your </a:t>
            </a:r>
            <a:r>
              <a:rPr lang="en-US" sz="4000" b="1" dirty="0" smtClean="0"/>
              <a:t>animals </a:t>
            </a:r>
            <a:r>
              <a:rPr lang="en-US" sz="4000" b="1" dirty="0" smtClean="0"/>
              <a:t>alive?</a:t>
            </a:r>
            <a:br>
              <a:rPr lang="en-US" sz="4000" b="1" dirty="0" smtClean="0"/>
            </a:br>
            <a:r>
              <a:rPr lang="en-US" sz="4000" b="1" dirty="0" smtClean="0"/>
              <a:t/>
            </a:r>
            <a:br>
              <a:rPr lang="en-US" sz="4000" b="1" dirty="0" smtClean="0"/>
            </a:br>
            <a:r>
              <a:rPr lang="en-US" sz="4000" b="1" dirty="0" smtClean="0"/>
              <a:t>DO NOT BUY A </a:t>
            </a:r>
            <a:r>
              <a:rPr lang="en-US" sz="4000" b="1" dirty="0" smtClean="0"/>
              <a:t>SHEEP OR GOAT </a:t>
            </a:r>
            <a:r>
              <a:rPr lang="en-US" sz="4000" b="1" dirty="0" smtClean="0"/>
              <a:t>UNTIL YOU KNOW YOU CAN MANAGE </a:t>
            </a:r>
            <a:r>
              <a:rPr lang="en-US" sz="4000" b="1" dirty="0" smtClean="0"/>
              <a:t>SHEEP AND/OR GOATS</a:t>
            </a:r>
            <a:r>
              <a:rPr lang="en-US" sz="4000" b="1" dirty="0" smtClean="0"/>
              <a:t>!</a:t>
            </a:r>
            <a:r>
              <a:rPr lang="en-US" sz="4800" b="1" dirty="0" smtClean="0"/>
              <a:t/>
            </a:r>
            <a:br>
              <a:rPr lang="en-US" sz="4800" b="1" dirty="0" smtClean="0"/>
            </a:br>
            <a:r>
              <a:rPr lang="en-US" sz="4800" b="1" dirty="0"/>
              <a:t>	</a:t>
            </a:r>
            <a:r>
              <a:rPr lang="en-US" b="1" dirty="0"/>
              <a:t/>
            </a:r>
            <a:br>
              <a:rPr lang="en-US" b="1" dirty="0"/>
            </a:br>
            <a:endParaRPr lang="en-US" b="1" dirty="0"/>
          </a:p>
        </p:txBody>
      </p:sp>
    </p:spTree>
    <p:extLst>
      <p:ext uri="{BB962C8B-B14F-4D97-AF65-F5344CB8AC3E}">
        <p14:creationId xmlns:p14="http://schemas.microsoft.com/office/powerpoint/2010/main" val="4189680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396" y="480290"/>
            <a:ext cx="11766430" cy="1366983"/>
          </a:xfrm>
        </p:spPr>
        <p:txBody>
          <a:bodyPr>
            <a:noAutofit/>
          </a:bodyPr>
          <a:lstStyle/>
          <a:p>
            <a:pPr>
              <a:defRPr/>
            </a:pPr>
            <a:r>
              <a:rPr lang="en-US" sz="4800" b="1" dirty="0" smtClean="0">
                <a:solidFill>
                  <a:schemeClr val="tx1"/>
                </a:solidFill>
                <a:latin typeface="+mn-lt"/>
              </a:rPr>
              <a:t>KEEPING </a:t>
            </a:r>
            <a:r>
              <a:rPr lang="en-US" sz="4800" b="1" dirty="0" smtClean="0">
                <a:solidFill>
                  <a:schemeClr val="tx1"/>
                </a:solidFill>
                <a:latin typeface="+mn-lt"/>
              </a:rPr>
              <a:t>THEM </a:t>
            </a:r>
            <a:r>
              <a:rPr lang="en-US" sz="4800" b="1" dirty="0" smtClean="0">
                <a:solidFill>
                  <a:schemeClr val="tx1"/>
                </a:solidFill>
                <a:latin typeface="+mn-lt"/>
              </a:rPr>
              <a:t>ALIVE…</a:t>
            </a:r>
            <a:endParaRPr lang="en-US" sz="4800" b="1" dirty="0">
              <a:solidFill>
                <a:schemeClr val="tx1"/>
              </a:solidFill>
              <a:latin typeface="+mn-lt"/>
            </a:endParaRPr>
          </a:p>
        </p:txBody>
      </p:sp>
      <p:sp>
        <p:nvSpPr>
          <p:cNvPr id="10243" name="Rectangle 4"/>
          <p:cNvSpPr>
            <a:spLocks noGrp="1" noChangeArrowheads="1"/>
          </p:cNvSpPr>
          <p:nvPr>
            <p:ph sz="half" idx="1"/>
          </p:nvPr>
        </p:nvSpPr>
        <p:spPr>
          <a:xfrm>
            <a:off x="129396" y="2530764"/>
            <a:ext cx="6936422" cy="3962400"/>
          </a:xfrm>
        </p:spPr>
        <p:txBody>
          <a:bodyPr>
            <a:noAutofit/>
          </a:bodyPr>
          <a:lstStyle/>
          <a:p>
            <a:pPr marL="708660" indent="-571500">
              <a:buClr>
                <a:schemeClr val="tx1">
                  <a:shade val="95000"/>
                </a:schemeClr>
              </a:buClr>
              <a:buFont typeface="Wingdings" panose="05000000000000000000" pitchFamily="2" charset="2"/>
              <a:buChar char="v"/>
              <a:defRPr/>
            </a:pPr>
            <a:r>
              <a:rPr lang="en-US" sz="4000" b="1" dirty="0" smtClean="0">
                <a:solidFill>
                  <a:schemeClr val="bg2">
                    <a:lumMod val="20000"/>
                    <a:lumOff val="80000"/>
                  </a:schemeClr>
                </a:solidFill>
              </a:rPr>
              <a:t>Nutrition/Feeding</a:t>
            </a:r>
            <a:endParaRPr lang="en-US" sz="4000" b="1" dirty="0">
              <a:solidFill>
                <a:schemeClr val="bg2">
                  <a:lumMod val="20000"/>
                  <a:lumOff val="80000"/>
                </a:schemeClr>
              </a:solidFill>
            </a:endParaRPr>
          </a:p>
          <a:p>
            <a:pPr marL="708660" indent="-571500">
              <a:buClr>
                <a:schemeClr val="tx1">
                  <a:shade val="95000"/>
                </a:schemeClr>
              </a:buClr>
              <a:buFont typeface="Wingdings" panose="05000000000000000000" pitchFamily="2" charset="2"/>
              <a:buChar char="v"/>
              <a:defRPr/>
            </a:pPr>
            <a:r>
              <a:rPr lang="en-US" sz="4000" b="1" dirty="0">
                <a:solidFill>
                  <a:schemeClr val="bg2">
                    <a:lumMod val="20000"/>
                    <a:lumOff val="80000"/>
                  </a:schemeClr>
                </a:solidFill>
              </a:rPr>
              <a:t>Health </a:t>
            </a:r>
            <a:r>
              <a:rPr lang="en-US" sz="4000" b="1" dirty="0" smtClean="0">
                <a:solidFill>
                  <a:schemeClr val="bg2">
                    <a:lumMod val="20000"/>
                    <a:lumOff val="80000"/>
                  </a:schemeClr>
                </a:solidFill>
              </a:rPr>
              <a:t>Program</a:t>
            </a:r>
          </a:p>
          <a:p>
            <a:pPr marL="708660" indent="-571500">
              <a:buClr>
                <a:schemeClr val="tx1">
                  <a:shade val="95000"/>
                </a:schemeClr>
              </a:buClr>
              <a:buFont typeface="Wingdings" panose="05000000000000000000" pitchFamily="2" charset="2"/>
              <a:buChar char="v"/>
              <a:defRPr/>
            </a:pPr>
            <a:r>
              <a:rPr lang="en-US" sz="4000" b="1" dirty="0" smtClean="0">
                <a:solidFill>
                  <a:schemeClr val="bg2">
                    <a:lumMod val="20000"/>
                    <a:lumOff val="80000"/>
                  </a:schemeClr>
                </a:solidFill>
              </a:rPr>
              <a:t>Disease Management</a:t>
            </a:r>
            <a:endParaRPr lang="en-US" sz="4000" b="1" dirty="0">
              <a:solidFill>
                <a:schemeClr val="bg2">
                  <a:lumMod val="20000"/>
                  <a:lumOff val="80000"/>
                </a:schemeClr>
              </a:solidFill>
            </a:endParaRPr>
          </a:p>
          <a:p>
            <a:pPr marL="708660" indent="-571500">
              <a:buClr>
                <a:schemeClr val="tx1">
                  <a:shade val="95000"/>
                </a:schemeClr>
              </a:buClr>
              <a:buFont typeface="Wingdings" panose="05000000000000000000" pitchFamily="2" charset="2"/>
              <a:buChar char="v"/>
              <a:defRPr/>
            </a:pPr>
            <a:r>
              <a:rPr lang="en-US" sz="4000" b="1" dirty="0" smtClean="0">
                <a:solidFill>
                  <a:schemeClr val="bg2">
                    <a:lumMod val="20000"/>
                    <a:lumOff val="80000"/>
                  </a:schemeClr>
                </a:solidFill>
              </a:rPr>
              <a:t>Breeding/Reproduction</a:t>
            </a:r>
          </a:p>
          <a:p>
            <a:pPr marL="708660" indent="-571500">
              <a:buClr>
                <a:schemeClr val="tx1">
                  <a:shade val="95000"/>
                </a:schemeClr>
              </a:buClr>
              <a:buFont typeface="Wingdings" panose="05000000000000000000" pitchFamily="2" charset="2"/>
              <a:buChar char="v"/>
              <a:defRPr/>
            </a:pPr>
            <a:r>
              <a:rPr lang="en-US" sz="4000" b="1" dirty="0" smtClean="0">
                <a:solidFill>
                  <a:schemeClr val="bg2">
                    <a:lumMod val="20000"/>
                    <a:lumOff val="80000"/>
                  </a:schemeClr>
                </a:solidFill>
              </a:rPr>
              <a:t>Forages/Pastures</a:t>
            </a:r>
            <a:endParaRPr lang="en-US" sz="4000" b="1" dirty="0">
              <a:solidFill>
                <a:schemeClr val="bg2">
                  <a:lumMod val="20000"/>
                  <a:lumOff val="8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180" y="2820202"/>
            <a:ext cx="5123574" cy="3491285"/>
          </a:xfrm>
          <a:prstGeom prst="rect">
            <a:avLst/>
          </a:prstGeom>
        </p:spPr>
      </p:pic>
    </p:spTree>
    <p:extLst>
      <p:ext uri="{BB962C8B-B14F-4D97-AF65-F5344CB8AC3E}">
        <p14:creationId xmlns:p14="http://schemas.microsoft.com/office/powerpoint/2010/main" val="22038253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732218"/>
          </a:xfrm>
        </p:spPr>
        <p:txBody>
          <a:bodyPr>
            <a:noAutofit/>
          </a:bodyPr>
          <a:lstStyle/>
          <a:p>
            <a:r>
              <a:rPr lang="en-US" sz="4800" b="1" dirty="0" smtClean="0"/>
              <a:t>WHAT DO YOU NEED TO KNOW BEFORE BUYING </a:t>
            </a:r>
            <a:r>
              <a:rPr lang="en-US" sz="4800" b="1" dirty="0" smtClean="0"/>
              <a:t>SHEEP/GOATS</a:t>
            </a:r>
            <a:r>
              <a:rPr lang="en-US" sz="4800" b="1" dirty="0" smtClean="0"/>
              <a:t>?</a:t>
            </a:r>
            <a:r>
              <a:rPr lang="en-US" sz="1800" b="1" dirty="0" smtClean="0"/>
              <a:t/>
            </a:r>
            <a:br>
              <a:rPr lang="en-US" sz="1800" b="1" dirty="0" smtClean="0"/>
            </a:br>
            <a:r>
              <a:rPr lang="en-US" sz="900" b="1" dirty="0" smtClean="0"/>
              <a:t/>
            </a:r>
            <a:br>
              <a:rPr lang="en-US" sz="900" b="1" dirty="0" smtClean="0"/>
            </a:br>
            <a:r>
              <a:rPr lang="en-US" sz="4000" b="1" dirty="0" smtClean="0"/>
              <a:t>Know </a:t>
            </a:r>
            <a:r>
              <a:rPr lang="en-US" sz="4000" b="1" dirty="0" smtClean="0"/>
              <a:t>the </a:t>
            </a:r>
            <a:r>
              <a:rPr lang="en-US" sz="4000" b="1" dirty="0" smtClean="0"/>
              <a:t>type/</a:t>
            </a:r>
            <a:r>
              <a:rPr lang="en-US" sz="4000" b="1" dirty="0" smtClean="0"/>
              <a:t>kind </a:t>
            </a:r>
            <a:r>
              <a:rPr lang="en-US" sz="4000" b="1" dirty="0" smtClean="0"/>
              <a:t>of </a:t>
            </a:r>
            <a:r>
              <a:rPr lang="en-US" sz="4000" b="1" dirty="0" smtClean="0"/>
              <a:t>sheep/goat that’s best </a:t>
            </a:r>
            <a:r>
              <a:rPr lang="en-US" sz="4000" b="1" dirty="0" smtClean="0"/>
              <a:t>for you!</a:t>
            </a:r>
            <a:br>
              <a:rPr lang="en-US" sz="4000" b="1" dirty="0" smtClean="0"/>
            </a:br>
            <a:r>
              <a:rPr lang="en-US" sz="4000" b="1" dirty="0"/>
              <a:t>	</a:t>
            </a:r>
            <a:r>
              <a:rPr lang="en-US" sz="4000" b="1" dirty="0" smtClean="0"/>
              <a:t>What breed of </a:t>
            </a:r>
            <a:r>
              <a:rPr lang="en-US" sz="4000" b="1" dirty="0" smtClean="0"/>
              <a:t>sheep/goat </a:t>
            </a:r>
            <a:r>
              <a:rPr lang="en-US" sz="4000" b="1" dirty="0" smtClean="0"/>
              <a:t>do you need?</a:t>
            </a:r>
            <a:br>
              <a:rPr lang="en-US" sz="4000" b="1" dirty="0" smtClean="0"/>
            </a:br>
            <a:r>
              <a:rPr lang="en-US" sz="1000" b="1" dirty="0" smtClean="0"/>
              <a:t/>
            </a:r>
            <a:br>
              <a:rPr lang="en-US" sz="1000" b="1" dirty="0" smtClean="0"/>
            </a:br>
            <a:r>
              <a:rPr lang="en-US" sz="4000" b="1" dirty="0" smtClean="0"/>
              <a:t>DO </a:t>
            </a:r>
            <a:r>
              <a:rPr lang="en-US" sz="4000" b="1" dirty="0" smtClean="0"/>
              <a:t>NOT BUY ANY </a:t>
            </a:r>
            <a:r>
              <a:rPr lang="en-US" sz="4000" b="1" dirty="0" smtClean="0"/>
              <a:t>SHEEP OR GOATS UNTIL </a:t>
            </a:r>
            <a:r>
              <a:rPr lang="en-US" sz="4000" b="1" dirty="0" smtClean="0"/>
              <a:t>YOU HAVE A PRODUCTION </a:t>
            </a:r>
            <a:r>
              <a:rPr lang="en-US" sz="4000" b="1" dirty="0" smtClean="0"/>
              <a:t>DIRECTION</a:t>
            </a:r>
            <a:r>
              <a:rPr lang="en-US" sz="4000" b="1" dirty="0" smtClean="0"/>
              <a:t>!</a:t>
            </a:r>
            <a:r>
              <a:rPr lang="en-US" sz="4800" b="1" dirty="0" smtClean="0"/>
              <a:t/>
            </a:r>
            <a:br>
              <a:rPr lang="en-US" sz="4800" b="1" dirty="0" smtClean="0"/>
            </a:br>
            <a:r>
              <a:rPr lang="en-US" sz="4800" b="1" dirty="0"/>
              <a:t>	</a:t>
            </a:r>
            <a:r>
              <a:rPr lang="en-US" b="1" dirty="0"/>
              <a:t/>
            </a:r>
            <a:br>
              <a:rPr lang="en-US" b="1" dirty="0"/>
            </a:br>
            <a:endParaRPr lang="en-US" b="1" dirty="0"/>
          </a:p>
        </p:txBody>
      </p:sp>
    </p:spTree>
    <p:extLst>
      <p:ext uri="{BB962C8B-B14F-4D97-AF65-F5344CB8AC3E}">
        <p14:creationId xmlns:p14="http://schemas.microsoft.com/office/powerpoint/2010/main" val="307615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38023" y="529389"/>
            <a:ext cx="11878573" cy="3463042"/>
          </a:xfrm>
        </p:spPr>
        <p:txBody>
          <a:bodyPr/>
          <a:lstStyle>
            <a:extLst/>
          </a:lstStyle>
          <a:p>
            <a:pPr>
              <a:defRPr/>
            </a:pPr>
            <a:r>
              <a:rPr lang="en-US" dirty="0" smtClean="0">
                <a:latin typeface="+mn-lt"/>
                <a:ea typeface="+mj-ea"/>
              </a:rPr>
              <a:t/>
            </a:r>
            <a:br>
              <a:rPr lang="en-US" dirty="0" smtClean="0">
                <a:latin typeface="+mn-lt"/>
                <a:ea typeface="+mj-ea"/>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a:latin typeface="+mn-lt"/>
              </a:rPr>
              <a:t/>
            </a:r>
            <a:br>
              <a:rPr lang="en-US" sz="3200" dirty="0">
                <a:latin typeface="+mn-lt"/>
              </a:rPr>
            </a:br>
            <a:endParaRPr lang="en-US" dirty="0">
              <a:latin typeface="+mn-lt"/>
              <a:ea typeface="+mj-ea"/>
            </a:endParaRPr>
          </a:p>
        </p:txBody>
      </p:sp>
      <p:sp>
        <p:nvSpPr>
          <p:cNvPr id="10243" name="Rectangle 4"/>
          <p:cNvSpPr>
            <a:spLocks noGrp="1"/>
          </p:cNvSpPr>
          <p:nvPr>
            <p:ph type="subTitle" idx="1"/>
          </p:nvPr>
        </p:nvSpPr>
        <p:spPr>
          <a:xfrm>
            <a:off x="189781" y="785005"/>
            <a:ext cx="10402019" cy="5633048"/>
          </a:xfrm>
        </p:spPr>
        <p:txBody>
          <a:bodyPr>
            <a:normAutofit/>
          </a:bodyPr>
          <a:lstStyle/>
          <a:p>
            <a:pPr eaLnBrk="1" hangingPunct="1">
              <a:lnSpc>
                <a:spcPct val="90000"/>
              </a:lnSpc>
              <a:buFont typeface="Wingdings" pitchFamily="2" charset="2"/>
              <a:buNone/>
            </a:pPr>
            <a:r>
              <a:rPr lang="en-US" altLang="en-US" sz="4800" b="1" dirty="0" smtClean="0">
                <a:latin typeface="+mj-lt"/>
                <a:ea typeface="ＭＳ Ｐゴシック" pitchFamily="34" charset="-128"/>
              </a:rPr>
              <a:t>Sheep BREEDS can be</a:t>
            </a:r>
          </a:p>
          <a:p>
            <a:pPr eaLnBrk="1" hangingPunct="1">
              <a:lnSpc>
                <a:spcPct val="90000"/>
              </a:lnSpc>
              <a:buFont typeface="Wingdings" pitchFamily="2" charset="2"/>
              <a:buNone/>
            </a:pPr>
            <a:r>
              <a:rPr lang="en-US" altLang="en-US" sz="4800" b="1" dirty="0">
                <a:latin typeface="+mj-lt"/>
                <a:ea typeface="ＭＳ Ｐゴシック" pitchFamily="34" charset="-128"/>
              </a:rPr>
              <a:t>	</a:t>
            </a:r>
            <a:r>
              <a:rPr lang="en-US" altLang="en-US" sz="4800" b="1" dirty="0" smtClean="0">
                <a:latin typeface="+mj-lt"/>
                <a:ea typeface="ＭＳ Ｐゴシック" pitchFamily="34" charset="-128"/>
              </a:rPr>
              <a:t>wool or hair, dairy, etc.</a:t>
            </a:r>
          </a:p>
          <a:p>
            <a:pPr eaLnBrk="1" hangingPunct="1">
              <a:lnSpc>
                <a:spcPct val="90000"/>
              </a:lnSpc>
              <a:buFont typeface="Wingdings" pitchFamily="2" charset="2"/>
              <a:buNone/>
            </a:pPr>
            <a:r>
              <a:rPr lang="en-US" altLang="en-US" sz="4800" b="1" dirty="0" smtClean="0">
                <a:latin typeface="+mj-lt"/>
                <a:ea typeface="ＭＳ Ｐゴシック" pitchFamily="34" charset="-128"/>
              </a:rPr>
              <a:t>Goat BREEDS can be</a:t>
            </a:r>
          </a:p>
          <a:p>
            <a:pPr eaLnBrk="1" hangingPunct="1">
              <a:lnSpc>
                <a:spcPct val="90000"/>
              </a:lnSpc>
              <a:buFont typeface="Wingdings" pitchFamily="2" charset="2"/>
              <a:buNone/>
            </a:pPr>
            <a:r>
              <a:rPr lang="en-US" altLang="en-US" sz="4800" b="1" dirty="0">
                <a:latin typeface="+mj-lt"/>
                <a:ea typeface="ＭＳ Ｐゴシック" pitchFamily="34" charset="-128"/>
              </a:rPr>
              <a:t>	</a:t>
            </a:r>
            <a:r>
              <a:rPr lang="en-US" altLang="en-US" sz="4800" b="1" dirty="0" smtClean="0">
                <a:latin typeface="+mj-lt"/>
                <a:ea typeface="ＭＳ Ｐゴシック" pitchFamily="34" charset="-128"/>
              </a:rPr>
              <a:t>meat or fiber, dairy, etc.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567" y="4247395"/>
            <a:ext cx="3110106" cy="23415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826" y="4248047"/>
            <a:ext cx="3121152" cy="2340864"/>
          </a:xfrm>
          <a:prstGeom prst="rect">
            <a:avLst/>
          </a:prstGeom>
        </p:spPr>
      </p:pic>
    </p:spTree>
    <p:extLst>
      <p:ext uri="{BB962C8B-B14F-4D97-AF65-F5344CB8AC3E}">
        <p14:creationId xmlns:p14="http://schemas.microsoft.com/office/powerpoint/2010/main" val="427649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85129"/>
          </a:xfrm>
        </p:spPr>
        <p:txBody>
          <a:bodyPr>
            <a:noAutofit/>
          </a:bodyPr>
          <a:lstStyle/>
          <a:p>
            <a:r>
              <a:rPr lang="en-US" sz="4800" b="1" dirty="0" smtClean="0"/>
              <a:t>WHAT DO YOU NEED TO KNOW BEFORE BUYING </a:t>
            </a:r>
            <a:r>
              <a:rPr lang="en-US" sz="4800" b="1" dirty="0" smtClean="0"/>
              <a:t>SHEEP/GOATS</a:t>
            </a:r>
            <a:r>
              <a:rPr lang="en-US" sz="4800" b="1" dirty="0" smtClean="0"/>
              <a:t>?</a:t>
            </a:r>
            <a:r>
              <a:rPr lang="en-US" sz="1800" b="1" dirty="0" smtClean="0"/>
              <a:t/>
            </a:r>
            <a:br>
              <a:rPr lang="en-US" sz="1800" b="1" dirty="0" smtClean="0"/>
            </a:br>
            <a:r>
              <a:rPr lang="en-US" sz="4800" b="1" dirty="0" smtClean="0"/>
              <a:t/>
            </a:r>
            <a:br>
              <a:rPr lang="en-US" sz="4800" b="1" dirty="0" smtClean="0"/>
            </a:br>
            <a:r>
              <a:rPr lang="en-US" sz="4800" b="1" dirty="0" smtClean="0"/>
              <a:t>Find a reputable breeder to deal with on buying </a:t>
            </a:r>
            <a:r>
              <a:rPr lang="en-US" sz="4800" b="1" dirty="0" smtClean="0"/>
              <a:t>animals</a:t>
            </a:r>
            <a:r>
              <a:rPr lang="en-US" sz="4000" b="1" dirty="0" smtClean="0"/>
              <a:t>!</a:t>
            </a:r>
            <a:br>
              <a:rPr lang="en-US" sz="4000" b="1" dirty="0" smtClean="0"/>
            </a:br>
            <a:r>
              <a:rPr lang="en-US" sz="4000" b="1" dirty="0"/>
              <a:t>	</a:t>
            </a:r>
            <a:r>
              <a:rPr lang="en-US" sz="4000" b="1" dirty="0" smtClean="0"/>
              <a:t/>
            </a:r>
            <a:br>
              <a:rPr lang="en-US" sz="4000" b="1" dirty="0" smtClean="0"/>
            </a:br>
            <a:r>
              <a:rPr lang="en-US" sz="4000" b="1" dirty="0" smtClean="0"/>
              <a:t>DO NOT BUY </a:t>
            </a:r>
            <a:r>
              <a:rPr lang="en-US" sz="4000" b="1" dirty="0" smtClean="0"/>
              <a:t>SHEEP OR GOATS </a:t>
            </a:r>
            <a:r>
              <a:rPr lang="en-US" sz="4000" b="1" dirty="0" smtClean="0"/>
              <a:t>FROM TRADERS OR PROCREATORS IF </a:t>
            </a:r>
            <a:r>
              <a:rPr lang="en-US" sz="4000" b="1" dirty="0" smtClean="0"/>
              <a:t>AT ALL POSSIBLE</a:t>
            </a:r>
            <a:r>
              <a:rPr lang="en-US" sz="4000" b="1" dirty="0" smtClean="0"/>
              <a:t>!</a:t>
            </a:r>
            <a:r>
              <a:rPr lang="en-US" sz="4800" b="1" dirty="0" smtClean="0"/>
              <a:t/>
            </a:r>
            <a:br>
              <a:rPr lang="en-US" sz="4800" b="1" dirty="0" smtClean="0"/>
            </a:br>
            <a:r>
              <a:rPr lang="en-US" sz="4800" b="1" dirty="0"/>
              <a:t>	</a:t>
            </a:r>
            <a:r>
              <a:rPr lang="en-US" b="1" dirty="0"/>
              <a:t/>
            </a:r>
            <a:br>
              <a:rPr lang="en-US" b="1" dirty="0"/>
            </a:br>
            <a:endParaRPr lang="en-US" b="1" dirty="0"/>
          </a:p>
        </p:txBody>
      </p:sp>
    </p:spTree>
    <p:extLst>
      <p:ext uri="{BB962C8B-B14F-4D97-AF65-F5344CB8AC3E}">
        <p14:creationId xmlns:p14="http://schemas.microsoft.com/office/powerpoint/2010/main" val="2791429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396" y="480290"/>
            <a:ext cx="11766430" cy="1366983"/>
          </a:xfrm>
        </p:spPr>
        <p:txBody>
          <a:bodyPr>
            <a:noAutofit/>
          </a:bodyPr>
          <a:lstStyle/>
          <a:p>
            <a:pPr>
              <a:defRPr/>
            </a:pPr>
            <a:r>
              <a:rPr lang="en-US" sz="4800" b="1" dirty="0"/>
              <a:t>BUYING </a:t>
            </a:r>
            <a:r>
              <a:rPr lang="en-US" sz="4800" b="1" dirty="0" smtClean="0"/>
              <a:t>SHEEP/GOATS</a:t>
            </a:r>
            <a:r>
              <a:rPr lang="en-US" sz="4800" b="1" dirty="0" smtClean="0"/>
              <a:t>…</a:t>
            </a:r>
            <a:endParaRPr lang="en-US" sz="4800" b="1" dirty="0">
              <a:solidFill>
                <a:schemeClr val="tx1"/>
              </a:solidFill>
              <a:latin typeface="+mn-lt"/>
            </a:endParaRPr>
          </a:p>
        </p:txBody>
      </p:sp>
      <p:sp>
        <p:nvSpPr>
          <p:cNvPr id="10243" name="Rectangle 4"/>
          <p:cNvSpPr>
            <a:spLocks noGrp="1" noChangeArrowheads="1"/>
          </p:cNvSpPr>
          <p:nvPr>
            <p:ph sz="half" idx="1"/>
          </p:nvPr>
        </p:nvSpPr>
        <p:spPr>
          <a:xfrm>
            <a:off x="129396" y="1463040"/>
            <a:ext cx="7379768" cy="5394960"/>
          </a:xfrm>
        </p:spPr>
        <p:txBody>
          <a:bodyPr>
            <a:noAutofit/>
          </a:bodyPr>
          <a:lstStyle/>
          <a:p>
            <a:pPr marL="594360"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Research breeders and operations</a:t>
            </a:r>
          </a:p>
          <a:p>
            <a:pPr marL="994410" lvl="1"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Contact breeders and ask questions</a:t>
            </a:r>
          </a:p>
          <a:p>
            <a:pPr marL="994410" lvl="1"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Find breeders located in your area</a:t>
            </a:r>
          </a:p>
          <a:p>
            <a:pPr marL="1394460" lvl="2"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Will they or can they assist you with problems?</a:t>
            </a:r>
          </a:p>
          <a:p>
            <a:pPr marL="1394460" lvl="2"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How long have they had </a:t>
            </a:r>
            <a:r>
              <a:rPr lang="en-US" sz="2800" b="1" dirty="0" smtClean="0">
                <a:solidFill>
                  <a:schemeClr val="bg2">
                    <a:lumMod val="20000"/>
                    <a:lumOff val="80000"/>
                  </a:schemeClr>
                </a:solidFill>
              </a:rPr>
              <a:t>animals</a:t>
            </a:r>
            <a:r>
              <a:rPr lang="en-US" sz="2800" b="1" dirty="0" smtClean="0">
                <a:solidFill>
                  <a:schemeClr val="bg2">
                    <a:lumMod val="20000"/>
                    <a:lumOff val="80000"/>
                  </a:schemeClr>
                </a:solidFill>
              </a:rPr>
              <a:t>?</a:t>
            </a:r>
            <a:endParaRPr lang="en-US" sz="2800" b="1" dirty="0" smtClean="0">
              <a:solidFill>
                <a:schemeClr val="bg2">
                  <a:lumMod val="20000"/>
                  <a:lumOff val="80000"/>
                </a:schemeClr>
              </a:solidFill>
            </a:endParaRPr>
          </a:p>
          <a:p>
            <a:pPr marL="1394460" lvl="2"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Do they offer any guarantee on</a:t>
            </a:r>
          </a:p>
          <a:p>
            <a:pPr marL="937260" lvl="2" indent="0">
              <a:buClr>
                <a:schemeClr val="tx1">
                  <a:shade val="95000"/>
                </a:schemeClr>
              </a:buClr>
              <a:buNone/>
              <a:defRPr/>
            </a:pPr>
            <a:r>
              <a:rPr lang="en-US" sz="2800" b="1" dirty="0">
                <a:solidFill>
                  <a:schemeClr val="bg2">
                    <a:lumMod val="20000"/>
                    <a:lumOff val="80000"/>
                  </a:schemeClr>
                </a:solidFill>
              </a:rPr>
              <a:t>	</a:t>
            </a:r>
            <a:r>
              <a:rPr lang="en-US" sz="2800" b="1" dirty="0" smtClean="0">
                <a:solidFill>
                  <a:schemeClr val="bg2">
                    <a:lumMod val="20000"/>
                    <a:lumOff val="80000"/>
                  </a:schemeClr>
                </a:solidFill>
              </a:rPr>
              <a:t>their </a:t>
            </a:r>
            <a:r>
              <a:rPr lang="en-US" sz="2800" b="1" dirty="0" smtClean="0">
                <a:solidFill>
                  <a:schemeClr val="bg2">
                    <a:lumMod val="20000"/>
                    <a:lumOff val="80000"/>
                  </a:schemeClr>
                </a:solidFill>
              </a:rPr>
              <a:t>sheep or goats</a:t>
            </a:r>
            <a:r>
              <a:rPr lang="en-US" sz="2800" b="1" dirty="0" smtClean="0">
                <a:solidFill>
                  <a:schemeClr val="bg2">
                    <a:lumMod val="20000"/>
                    <a:lumOff val="80000"/>
                  </a:schemeClr>
                </a:solidFill>
              </a:rPr>
              <a:t>?</a:t>
            </a:r>
            <a:endParaRPr lang="en-US" sz="2800" b="1" dirty="0">
              <a:solidFill>
                <a:schemeClr val="bg2">
                  <a:lumMod val="20000"/>
                  <a:lumOff val="80000"/>
                </a:schemeClr>
              </a:solidFill>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00038" y="1771049"/>
            <a:ext cx="4395788" cy="4013734"/>
          </a:xfrm>
        </p:spPr>
      </p:pic>
    </p:spTree>
    <p:extLst>
      <p:ext uri="{BB962C8B-B14F-4D97-AF65-F5344CB8AC3E}">
        <p14:creationId xmlns:p14="http://schemas.microsoft.com/office/powerpoint/2010/main" val="394911378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8" y="1116531"/>
            <a:ext cx="11954577" cy="3474720"/>
          </a:xfrm>
        </p:spPr>
        <p:txBody>
          <a:bodyPr/>
          <a:lstStyle/>
          <a:p>
            <a:r>
              <a:rPr lang="en-US" sz="5400" b="1" dirty="0" smtClean="0">
                <a:effectLst>
                  <a:outerShdw blurRad="38100" dist="38100" dir="2700000" algn="tl">
                    <a:srgbClr val="000000">
                      <a:alpha val="43137"/>
                    </a:srgbClr>
                  </a:outerShdw>
                </a:effectLst>
              </a:rPr>
              <a:t>SIMPLE </a:t>
            </a:r>
            <a:r>
              <a:rPr lang="en-US" sz="5400" b="1" dirty="0" smtClean="0">
                <a:effectLst>
                  <a:outerShdw blurRad="38100" dist="38100" dir="2700000" algn="tl">
                    <a:srgbClr val="000000">
                      <a:alpha val="43137"/>
                    </a:srgbClr>
                  </a:outerShdw>
                </a:effectLst>
              </a:rPr>
              <a:t>IDEAS ON WHAT YOU NEED TO KNOW BEFORE YOU PURCHASE A TRUCKLOAD OF </a:t>
            </a:r>
            <a:r>
              <a:rPr lang="en-US" sz="5400" b="1" dirty="0" smtClean="0">
                <a:effectLst>
                  <a:outerShdw blurRad="38100" dist="38100" dir="2700000" algn="tl">
                    <a:srgbClr val="000000">
                      <a:alpha val="43137"/>
                    </a:srgbClr>
                  </a:outerShdw>
                </a:effectLst>
              </a:rPr>
              <a:t>SMALL RUMINANTS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154955" y="4777381"/>
            <a:ext cx="9654216" cy="1710046"/>
          </a:xfrm>
        </p:spPr>
        <p:txBody>
          <a:bodyPr>
            <a:normAutofit/>
          </a:bodyPr>
          <a:lstStyle/>
          <a:p>
            <a:pPr algn="ctr"/>
            <a:r>
              <a:rPr lang="en-US" sz="3600" b="1" dirty="0" smtClean="0"/>
              <a:t>OR, HOW TO BEST AVOID FAILURE AS A </a:t>
            </a:r>
            <a:r>
              <a:rPr lang="en-US" sz="3600" b="1" dirty="0" smtClean="0"/>
              <a:t>NEW SHEEP/GOAT PRODUCER</a:t>
            </a:r>
            <a:endParaRPr lang="en-US" sz="3600" b="1" dirty="0"/>
          </a:p>
        </p:txBody>
      </p:sp>
    </p:spTree>
    <p:extLst>
      <p:ext uri="{BB962C8B-B14F-4D97-AF65-F5344CB8AC3E}">
        <p14:creationId xmlns:p14="http://schemas.microsoft.com/office/powerpoint/2010/main" val="130247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85129"/>
          </a:xfrm>
        </p:spPr>
        <p:txBody>
          <a:bodyPr>
            <a:noAutofit/>
          </a:bodyPr>
          <a:lstStyle/>
          <a:p>
            <a:r>
              <a:rPr lang="en-US" sz="4800" b="1" dirty="0" smtClean="0"/>
              <a:t>WHAT DO YOU NEED TO KNOW BEFORE BUYING </a:t>
            </a:r>
            <a:r>
              <a:rPr lang="en-US" sz="4800" b="1" dirty="0" smtClean="0"/>
              <a:t>SHEEP/GOATS</a:t>
            </a:r>
            <a:r>
              <a:rPr lang="en-US" sz="4800" b="1" dirty="0" smtClean="0"/>
              <a:t>?</a:t>
            </a:r>
            <a:r>
              <a:rPr lang="en-US" sz="1800" b="1" dirty="0" smtClean="0"/>
              <a:t/>
            </a:r>
            <a:br>
              <a:rPr lang="en-US" sz="1800" b="1" dirty="0" smtClean="0"/>
            </a:br>
            <a:r>
              <a:rPr lang="en-US" sz="4800" b="1" dirty="0" smtClean="0"/>
              <a:t/>
            </a:r>
            <a:br>
              <a:rPr lang="en-US" sz="4800" b="1" dirty="0" smtClean="0"/>
            </a:br>
            <a:r>
              <a:rPr lang="en-US" sz="4000" b="1" dirty="0"/>
              <a:t>Have a financial plan!</a:t>
            </a:r>
            <a:br>
              <a:rPr lang="en-US" sz="4000" b="1" dirty="0"/>
            </a:br>
            <a:r>
              <a:rPr lang="en-US" sz="4000" b="1" dirty="0"/>
              <a:t>	How do </a:t>
            </a:r>
            <a:r>
              <a:rPr lang="en-US" sz="4000" b="1" dirty="0" smtClean="0"/>
              <a:t>you </a:t>
            </a:r>
            <a:r>
              <a:rPr lang="en-US" sz="4000" b="1" dirty="0"/>
              <a:t>pay for </a:t>
            </a:r>
            <a:r>
              <a:rPr lang="en-US" sz="4000" b="1" dirty="0" smtClean="0"/>
              <a:t>your animals?</a:t>
            </a:r>
            <a:r>
              <a:rPr lang="en-US" sz="4000" b="1" dirty="0"/>
              <a:t/>
            </a:r>
            <a:br>
              <a:rPr lang="en-US" sz="4000" b="1" dirty="0"/>
            </a:br>
            <a:r>
              <a:rPr lang="en-US" sz="4000" b="1" dirty="0" smtClean="0"/>
              <a:t/>
            </a:r>
            <a:br>
              <a:rPr lang="en-US" sz="4000" b="1" dirty="0" smtClean="0"/>
            </a:br>
            <a:r>
              <a:rPr lang="en-US" sz="4000" b="1" dirty="0" smtClean="0"/>
              <a:t>DO NOT BUY </a:t>
            </a:r>
            <a:r>
              <a:rPr lang="en-US" sz="4000" b="1" dirty="0" smtClean="0"/>
              <a:t>AN ANIMAL </a:t>
            </a:r>
            <a:r>
              <a:rPr lang="en-US" sz="4000" b="1" dirty="0" smtClean="0"/>
              <a:t>WITHOUT REASONABLE ASSURANCE </a:t>
            </a:r>
            <a:r>
              <a:rPr lang="en-US" sz="4000" b="1" dirty="0" smtClean="0"/>
              <a:t>THEY </a:t>
            </a:r>
            <a:r>
              <a:rPr lang="en-US" sz="4000" b="1" dirty="0" smtClean="0"/>
              <a:t>WILL PAY FOR THEMSELVES!</a:t>
            </a:r>
            <a:endParaRPr lang="en-US" b="1" dirty="0"/>
          </a:p>
        </p:txBody>
      </p:sp>
    </p:spTree>
    <p:extLst>
      <p:ext uri="{BB962C8B-B14F-4D97-AF65-F5344CB8AC3E}">
        <p14:creationId xmlns:p14="http://schemas.microsoft.com/office/powerpoint/2010/main" val="2133430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396" y="480290"/>
            <a:ext cx="11766430" cy="1366983"/>
          </a:xfrm>
        </p:spPr>
        <p:txBody>
          <a:bodyPr>
            <a:noAutofit/>
          </a:bodyPr>
          <a:lstStyle/>
          <a:p>
            <a:pPr>
              <a:defRPr/>
            </a:pPr>
            <a:r>
              <a:rPr lang="en-US" sz="4800" b="1" dirty="0"/>
              <a:t>BUYING </a:t>
            </a:r>
            <a:r>
              <a:rPr lang="en-US" sz="4800" b="1" dirty="0" smtClean="0"/>
              <a:t>SHEEP/GOATS</a:t>
            </a:r>
            <a:r>
              <a:rPr lang="en-US" sz="4800" b="1" dirty="0" smtClean="0"/>
              <a:t>…</a:t>
            </a:r>
            <a:endParaRPr lang="en-US" sz="4800" b="1" dirty="0">
              <a:solidFill>
                <a:schemeClr val="tx1"/>
              </a:solidFill>
              <a:latin typeface="+mn-lt"/>
            </a:endParaRPr>
          </a:p>
        </p:txBody>
      </p:sp>
      <p:sp>
        <p:nvSpPr>
          <p:cNvPr id="10243" name="Rectangle 4"/>
          <p:cNvSpPr>
            <a:spLocks noGrp="1" noChangeArrowheads="1"/>
          </p:cNvSpPr>
          <p:nvPr>
            <p:ph sz="half" idx="1"/>
          </p:nvPr>
        </p:nvSpPr>
        <p:spPr>
          <a:xfrm>
            <a:off x="129396" y="1662544"/>
            <a:ext cx="7379768" cy="5195456"/>
          </a:xfrm>
        </p:spPr>
        <p:txBody>
          <a:bodyPr>
            <a:noAutofit/>
          </a:bodyPr>
          <a:lstStyle/>
          <a:p>
            <a:pPr marL="594360"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Review </a:t>
            </a:r>
            <a:r>
              <a:rPr lang="en-US" sz="2800" b="1" dirty="0">
                <a:solidFill>
                  <a:schemeClr val="bg2">
                    <a:lumMod val="20000"/>
                    <a:lumOff val="80000"/>
                  </a:schemeClr>
                </a:solidFill>
              </a:rPr>
              <a:t>and establish a </a:t>
            </a:r>
            <a:r>
              <a:rPr lang="en-US" sz="2800" b="1" dirty="0" smtClean="0">
                <a:solidFill>
                  <a:schemeClr val="bg2">
                    <a:lumMod val="20000"/>
                    <a:lumOff val="80000"/>
                  </a:schemeClr>
                </a:solidFill>
              </a:rPr>
              <a:t>real time budget </a:t>
            </a:r>
            <a:r>
              <a:rPr lang="en-US" sz="2800" b="1" dirty="0">
                <a:solidFill>
                  <a:schemeClr val="bg2">
                    <a:lumMod val="20000"/>
                    <a:lumOff val="80000"/>
                  </a:schemeClr>
                </a:solidFill>
              </a:rPr>
              <a:t>for your </a:t>
            </a:r>
            <a:r>
              <a:rPr lang="en-US" sz="2800" b="1" dirty="0" smtClean="0">
                <a:solidFill>
                  <a:schemeClr val="bg2">
                    <a:lumMod val="20000"/>
                    <a:lumOff val="80000"/>
                  </a:schemeClr>
                </a:solidFill>
              </a:rPr>
              <a:t>operation</a:t>
            </a:r>
          </a:p>
          <a:p>
            <a:pPr marL="994410" lvl="1"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Place </a:t>
            </a:r>
            <a:r>
              <a:rPr lang="en-US" sz="2800" b="1" dirty="0">
                <a:solidFill>
                  <a:schemeClr val="bg2">
                    <a:lumMod val="20000"/>
                    <a:lumOff val="80000"/>
                  </a:schemeClr>
                </a:solidFill>
              </a:rPr>
              <a:t>limitations on your </a:t>
            </a:r>
            <a:r>
              <a:rPr lang="en-US" sz="2800" b="1" dirty="0" smtClean="0">
                <a:solidFill>
                  <a:schemeClr val="bg2">
                    <a:lumMod val="20000"/>
                    <a:lumOff val="80000"/>
                  </a:schemeClr>
                </a:solidFill>
              </a:rPr>
              <a:t>investment</a:t>
            </a:r>
          </a:p>
          <a:p>
            <a:pPr marL="994410" lvl="1"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Secure </a:t>
            </a:r>
            <a:r>
              <a:rPr lang="en-US" sz="2800" b="1" dirty="0">
                <a:solidFill>
                  <a:schemeClr val="bg2">
                    <a:lumMod val="20000"/>
                    <a:lumOff val="80000"/>
                  </a:schemeClr>
                </a:solidFill>
              </a:rPr>
              <a:t>cash </a:t>
            </a:r>
            <a:r>
              <a:rPr lang="en-US" sz="2800" b="1" dirty="0" smtClean="0">
                <a:solidFill>
                  <a:schemeClr val="bg2">
                    <a:lumMod val="20000"/>
                    <a:lumOff val="80000"/>
                  </a:schemeClr>
                </a:solidFill>
              </a:rPr>
              <a:t>rather </a:t>
            </a:r>
            <a:r>
              <a:rPr lang="en-US" sz="2800" b="1" dirty="0">
                <a:solidFill>
                  <a:schemeClr val="bg2">
                    <a:lumMod val="20000"/>
                    <a:lumOff val="80000"/>
                  </a:schemeClr>
                </a:solidFill>
              </a:rPr>
              <a:t>than borrowed money if at all </a:t>
            </a:r>
            <a:r>
              <a:rPr lang="en-US" sz="2800" b="1" dirty="0" smtClean="0">
                <a:solidFill>
                  <a:schemeClr val="bg2">
                    <a:lumMod val="20000"/>
                    <a:lumOff val="80000"/>
                  </a:schemeClr>
                </a:solidFill>
              </a:rPr>
              <a:t>possible</a:t>
            </a:r>
          </a:p>
          <a:p>
            <a:pPr marL="1394460" lvl="2"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Lending </a:t>
            </a:r>
            <a:r>
              <a:rPr lang="en-US" sz="2800" b="1" dirty="0">
                <a:solidFill>
                  <a:schemeClr val="bg2">
                    <a:lumMod val="20000"/>
                    <a:lumOff val="80000"/>
                  </a:schemeClr>
                </a:solidFill>
              </a:rPr>
              <a:t>institutions are </a:t>
            </a:r>
            <a:r>
              <a:rPr lang="en-US" sz="2800" b="1" dirty="0" smtClean="0">
                <a:solidFill>
                  <a:schemeClr val="bg2">
                    <a:lumMod val="20000"/>
                    <a:lumOff val="80000"/>
                  </a:schemeClr>
                </a:solidFill>
              </a:rPr>
              <a:t>not favorable  </a:t>
            </a:r>
            <a:r>
              <a:rPr lang="en-US" sz="2800" b="1" dirty="0">
                <a:solidFill>
                  <a:schemeClr val="bg2">
                    <a:lumMod val="20000"/>
                    <a:lumOff val="80000"/>
                  </a:schemeClr>
                </a:solidFill>
              </a:rPr>
              <a:t>to loaning </a:t>
            </a:r>
            <a:r>
              <a:rPr lang="en-US" sz="2800" b="1" dirty="0" smtClean="0">
                <a:solidFill>
                  <a:schemeClr val="bg2">
                    <a:lumMod val="20000"/>
                    <a:lumOff val="80000"/>
                  </a:schemeClr>
                </a:solidFill>
              </a:rPr>
              <a:t>money </a:t>
            </a:r>
            <a:r>
              <a:rPr lang="en-US" sz="2800" b="1" dirty="0">
                <a:solidFill>
                  <a:schemeClr val="bg2">
                    <a:lumMod val="20000"/>
                    <a:lumOff val="80000"/>
                  </a:schemeClr>
                </a:solidFill>
              </a:rPr>
              <a:t>for </a:t>
            </a:r>
            <a:r>
              <a:rPr lang="en-US" sz="2800" b="1" dirty="0" smtClean="0">
                <a:solidFill>
                  <a:schemeClr val="bg2">
                    <a:lumMod val="20000"/>
                    <a:lumOff val="80000"/>
                  </a:schemeClr>
                </a:solidFill>
              </a:rPr>
              <a:t>sheep or goat </a:t>
            </a:r>
            <a:r>
              <a:rPr lang="en-US" sz="2800" b="1" dirty="0" smtClean="0">
                <a:solidFill>
                  <a:schemeClr val="bg2">
                    <a:lumMod val="20000"/>
                    <a:lumOff val="80000"/>
                  </a:schemeClr>
                </a:solidFill>
              </a:rPr>
              <a:t>operations</a:t>
            </a:r>
          </a:p>
          <a:p>
            <a:pPr marL="1394460" lvl="2" indent="-4572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Losses </a:t>
            </a:r>
            <a:r>
              <a:rPr lang="en-US" sz="2800" b="1" dirty="0">
                <a:solidFill>
                  <a:schemeClr val="bg2">
                    <a:lumMod val="20000"/>
                    <a:lumOff val="80000"/>
                  </a:schemeClr>
                </a:solidFill>
              </a:rPr>
              <a:t>are a real possibility in the industry</a:t>
            </a:r>
          </a:p>
        </p:txBody>
      </p:sp>
      <p:pic>
        <p:nvPicPr>
          <p:cNvPr id="5"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7622020" y="2010469"/>
            <a:ext cx="4395788" cy="406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7114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85129"/>
          </a:xfrm>
        </p:spPr>
        <p:txBody>
          <a:bodyPr>
            <a:noAutofit/>
          </a:bodyPr>
          <a:lstStyle/>
          <a:p>
            <a:r>
              <a:rPr lang="en-US" sz="4800" b="1" dirty="0" smtClean="0"/>
              <a:t>WHAT DO YOU NEED TO KNOW BEFORE BUYING </a:t>
            </a:r>
            <a:r>
              <a:rPr lang="en-US" sz="4800" b="1" dirty="0" smtClean="0"/>
              <a:t>SHEEP/GOATS</a:t>
            </a:r>
            <a:r>
              <a:rPr lang="en-US" sz="4800" b="1" dirty="0" smtClean="0"/>
              <a:t>?</a:t>
            </a:r>
            <a:r>
              <a:rPr lang="en-US" sz="1800" b="1" dirty="0" smtClean="0"/>
              <a:t/>
            </a:r>
            <a:br>
              <a:rPr lang="en-US" sz="1800" b="1" dirty="0" smtClean="0"/>
            </a:br>
            <a:r>
              <a:rPr lang="en-US" sz="4800" b="1" dirty="0" smtClean="0"/>
              <a:t/>
            </a:r>
            <a:br>
              <a:rPr lang="en-US" sz="4800" b="1" dirty="0" smtClean="0"/>
            </a:br>
            <a:r>
              <a:rPr lang="en-US" sz="4000" b="1" dirty="0" smtClean="0"/>
              <a:t>Know your limitations!</a:t>
            </a:r>
            <a:br>
              <a:rPr lang="en-US" sz="4000" b="1" dirty="0" smtClean="0"/>
            </a:br>
            <a:r>
              <a:rPr lang="en-US" sz="4000" b="1" dirty="0"/>
              <a:t>	</a:t>
            </a:r>
            <a:r>
              <a:rPr lang="en-US" sz="4000" b="1" dirty="0" smtClean="0"/>
              <a:t>Can you manage a lot of </a:t>
            </a:r>
            <a:r>
              <a:rPr lang="en-US" sz="4000" b="1" dirty="0" smtClean="0"/>
              <a:t>animals</a:t>
            </a:r>
            <a:r>
              <a:rPr lang="en-US" sz="4000" b="1" dirty="0" smtClean="0"/>
              <a:t>?</a:t>
            </a:r>
            <a:br>
              <a:rPr lang="en-US" sz="4000" b="1" dirty="0" smtClean="0"/>
            </a:br>
            <a:r>
              <a:rPr lang="en-US" sz="4000" b="1" dirty="0" smtClean="0"/>
              <a:t/>
            </a:r>
            <a:br>
              <a:rPr lang="en-US" sz="4000" b="1" dirty="0" smtClean="0"/>
            </a:br>
            <a:r>
              <a:rPr lang="en-US" sz="4000" b="1" dirty="0" smtClean="0"/>
              <a:t>DO NOT BUY A LOAD OF </a:t>
            </a:r>
            <a:r>
              <a:rPr lang="en-US" sz="4000" b="1" dirty="0" smtClean="0"/>
              <a:t>SHEEP OR GOATS </a:t>
            </a:r>
            <a:r>
              <a:rPr lang="en-US" sz="4000" b="1" dirty="0" smtClean="0"/>
              <a:t>UNTIL YOU FIRST MANAGE A FEW </a:t>
            </a:r>
            <a:r>
              <a:rPr lang="en-US" sz="4000" b="1" dirty="0" smtClean="0"/>
              <a:t>SHEEP OR GOATS</a:t>
            </a:r>
            <a:r>
              <a:rPr lang="en-US" sz="4000" b="1" dirty="0" smtClean="0"/>
              <a:t>!</a:t>
            </a:r>
            <a:r>
              <a:rPr lang="en-US" sz="4800" b="1" dirty="0" smtClean="0"/>
              <a:t/>
            </a:r>
            <a:br>
              <a:rPr lang="en-US" sz="4800" b="1" dirty="0" smtClean="0"/>
            </a:br>
            <a:r>
              <a:rPr lang="en-US" sz="4800" b="1" dirty="0"/>
              <a:t>	</a:t>
            </a:r>
            <a:r>
              <a:rPr lang="en-US" b="1" dirty="0"/>
              <a:t/>
            </a:r>
            <a:br>
              <a:rPr lang="en-US" b="1" dirty="0"/>
            </a:br>
            <a:endParaRPr lang="en-US" b="1" dirty="0"/>
          </a:p>
        </p:txBody>
      </p:sp>
    </p:spTree>
    <p:extLst>
      <p:ext uri="{BB962C8B-B14F-4D97-AF65-F5344CB8AC3E}">
        <p14:creationId xmlns:p14="http://schemas.microsoft.com/office/powerpoint/2010/main" val="228980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396" y="480290"/>
            <a:ext cx="11766430" cy="1366983"/>
          </a:xfrm>
        </p:spPr>
        <p:txBody>
          <a:bodyPr>
            <a:noAutofit/>
          </a:bodyPr>
          <a:lstStyle/>
          <a:p>
            <a:pPr>
              <a:defRPr/>
            </a:pPr>
            <a:r>
              <a:rPr lang="en-US" sz="4800" b="1" dirty="0" smtClean="0">
                <a:solidFill>
                  <a:schemeClr val="tx1"/>
                </a:solidFill>
                <a:latin typeface="+mn-lt"/>
              </a:rPr>
              <a:t>LIMITS YOU MUST CONSIDER…</a:t>
            </a:r>
            <a:endParaRPr lang="en-US" sz="4800" b="1" dirty="0">
              <a:solidFill>
                <a:schemeClr val="tx1"/>
              </a:solidFill>
              <a:latin typeface="+mn-lt"/>
            </a:endParaRPr>
          </a:p>
        </p:txBody>
      </p:sp>
      <p:sp>
        <p:nvSpPr>
          <p:cNvPr id="10243" name="Rectangle 4"/>
          <p:cNvSpPr>
            <a:spLocks noGrp="1" noChangeArrowheads="1"/>
          </p:cNvSpPr>
          <p:nvPr>
            <p:ph sz="half" idx="1"/>
          </p:nvPr>
        </p:nvSpPr>
        <p:spPr>
          <a:xfrm>
            <a:off x="129397" y="2013527"/>
            <a:ext cx="7370530" cy="3999347"/>
          </a:xfrm>
        </p:spPr>
        <p:txBody>
          <a:bodyPr>
            <a:noAutofit/>
          </a:bodyPr>
          <a:lstStyle/>
          <a:p>
            <a:pPr marL="708660" indent="-5715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Your age, health, and longevity</a:t>
            </a:r>
            <a:endParaRPr lang="en-US" sz="2800" b="1" dirty="0">
              <a:solidFill>
                <a:schemeClr val="bg2">
                  <a:lumMod val="20000"/>
                  <a:lumOff val="80000"/>
                </a:schemeClr>
              </a:solidFill>
            </a:endParaRPr>
          </a:p>
          <a:p>
            <a:pPr marL="708660" indent="-5715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Proper land and facilities on hand or attainable</a:t>
            </a:r>
          </a:p>
          <a:p>
            <a:pPr marL="708660" indent="-5715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Labor availability or need</a:t>
            </a:r>
          </a:p>
          <a:p>
            <a:pPr marL="708660" indent="-5715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Sustainable forage systems</a:t>
            </a:r>
          </a:p>
          <a:p>
            <a:pPr marL="708660" indent="-5715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Control of parasites</a:t>
            </a:r>
          </a:p>
          <a:p>
            <a:pPr marL="708660" indent="-571500">
              <a:buClr>
                <a:schemeClr val="tx1">
                  <a:shade val="95000"/>
                </a:schemeClr>
              </a:buClr>
              <a:buFont typeface="Wingdings" panose="05000000000000000000" pitchFamily="2" charset="2"/>
              <a:buChar char="v"/>
              <a:defRPr/>
            </a:pPr>
            <a:r>
              <a:rPr lang="en-US" sz="2800" b="1" dirty="0" smtClean="0">
                <a:solidFill>
                  <a:schemeClr val="bg2">
                    <a:lumMod val="20000"/>
                    <a:lumOff val="80000"/>
                  </a:schemeClr>
                </a:solidFill>
              </a:rPr>
              <a:t>Other resources available</a:t>
            </a:r>
          </a:p>
          <a:p>
            <a:pPr marL="708660" indent="-571500">
              <a:buClr>
                <a:schemeClr val="tx1">
                  <a:shade val="95000"/>
                </a:schemeClr>
              </a:buClr>
              <a:buFont typeface="Wingdings" panose="05000000000000000000" pitchFamily="2" charset="2"/>
              <a:buChar char="v"/>
              <a:defRPr/>
            </a:pPr>
            <a:endParaRPr lang="en-US" sz="1200" b="1" dirty="0">
              <a:solidFill>
                <a:schemeClr val="bg2">
                  <a:lumMod val="20000"/>
                  <a:lumOff val="80000"/>
                </a:schemeClr>
              </a:solidFill>
            </a:endParaRPr>
          </a:p>
          <a:p>
            <a:pPr marL="137160" indent="0" algn="ctr">
              <a:buClr>
                <a:schemeClr val="tx1">
                  <a:shade val="95000"/>
                </a:schemeClr>
              </a:buClr>
              <a:buNone/>
              <a:defRPr/>
            </a:pPr>
            <a:r>
              <a:rPr lang="en-US" sz="3600" b="1" i="1" dirty="0" smtClean="0">
                <a:solidFill>
                  <a:schemeClr val="bg2">
                    <a:lumMod val="20000"/>
                    <a:lumOff val="80000"/>
                  </a:schemeClr>
                </a:solidFill>
                <a:effectLst>
                  <a:outerShdw blurRad="38100" dist="38100" dir="2700000" algn="tl">
                    <a:srgbClr val="000000">
                      <a:alpha val="43137"/>
                    </a:srgbClr>
                  </a:outerShdw>
                </a:effectLst>
              </a:rPr>
              <a:t>CAN YOU KEEP ‘EM ALIVE?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256" y="2167441"/>
            <a:ext cx="3947882" cy="4286605"/>
          </a:xfrm>
          <a:prstGeom prst="rect">
            <a:avLst/>
          </a:prstGeom>
        </p:spPr>
      </p:pic>
    </p:spTree>
    <p:extLst>
      <p:ext uri="{BB962C8B-B14F-4D97-AF65-F5344CB8AC3E}">
        <p14:creationId xmlns:p14="http://schemas.microsoft.com/office/powerpoint/2010/main" val="252419202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94326" y="609600"/>
            <a:ext cx="10741891" cy="5935579"/>
          </a:xfrm>
        </p:spPr>
        <p:txBody>
          <a:bodyPr>
            <a:normAutofit fontScale="90000"/>
          </a:bodyPr>
          <a:lstStyle/>
          <a:p>
            <a:pPr>
              <a:defRPr/>
            </a:pPr>
            <a:r>
              <a:rPr lang="en-US" altLang="en-US" sz="5300" b="1" u="sng" dirty="0" smtClean="0">
                <a:effectLst>
                  <a:outerShdw blurRad="38100" dist="38100" dir="2700000" algn="tl">
                    <a:srgbClr val="000000">
                      <a:alpha val="43137"/>
                    </a:srgbClr>
                  </a:outerShdw>
                </a:effectLst>
              </a:rPr>
              <a:t>THE BOTTOM LINE…</a:t>
            </a:r>
            <a:r>
              <a:rPr lang="en-US" altLang="en-US" sz="4800" b="1" u="sng" dirty="0"/>
              <a:t/>
            </a:r>
            <a:br>
              <a:rPr lang="en-US" altLang="en-US" sz="4800" b="1" u="sng" dirty="0"/>
            </a:br>
            <a:r>
              <a:rPr lang="en-US" altLang="en-US" sz="4800" b="1" u="sng" dirty="0" smtClean="0"/>
              <a:t/>
            </a:r>
            <a:br>
              <a:rPr lang="en-US" altLang="en-US" sz="4800" b="1" u="sng" dirty="0" smtClean="0"/>
            </a:br>
            <a:r>
              <a:rPr lang="en-US" altLang="en-US" sz="3100" b="1" dirty="0"/>
              <a:t>Identify and Secure a Market- </a:t>
            </a:r>
            <a:r>
              <a:rPr lang="en-US" altLang="en-US" sz="3100" b="1" dirty="0" smtClean="0"/>
              <a:t/>
            </a:r>
            <a:br>
              <a:rPr lang="en-US" altLang="en-US" sz="3100" b="1" dirty="0" smtClean="0"/>
            </a:br>
            <a:r>
              <a:rPr lang="en-US" altLang="en-US" sz="3100" b="1" dirty="0" smtClean="0"/>
              <a:t>Build </a:t>
            </a:r>
            <a:r>
              <a:rPr lang="en-US" altLang="en-US" sz="3100" b="1" dirty="0"/>
              <a:t>Adequate Facilities-</a:t>
            </a:r>
            <a:br>
              <a:rPr lang="en-US" altLang="en-US" sz="3100" b="1" dirty="0"/>
            </a:br>
            <a:r>
              <a:rPr lang="en-US" altLang="en-US" sz="3100" b="1" dirty="0"/>
              <a:t>Develop proper husbandry </a:t>
            </a:r>
            <a:r>
              <a:rPr lang="en-US" altLang="en-US" sz="3100" b="1" dirty="0" smtClean="0"/>
              <a:t>skills-</a:t>
            </a:r>
            <a:br>
              <a:rPr lang="en-US" altLang="en-US" sz="3100" b="1" dirty="0" smtClean="0"/>
            </a:br>
            <a:r>
              <a:rPr lang="en-US" altLang="en-US" sz="3100" b="1" dirty="0" smtClean="0"/>
              <a:t>Identify the type and kind of </a:t>
            </a:r>
            <a:r>
              <a:rPr lang="en-US" altLang="en-US" sz="3100" b="1" dirty="0" smtClean="0"/>
              <a:t>sheep or goats </a:t>
            </a:r>
            <a:r>
              <a:rPr lang="en-US" altLang="en-US" sz="3100" b="1" dirty="0" smtClean="0"/>
              <a:t>to raise-</a:t>
            </a:r>
            <a:br>
              <a:rPr lang="en-US" altLang="en-US" sz="3100" b="1" dirty="0" smtClean="0"/>
            </a:br>
            <a:r>
              <a:rPr lang="en-US" altLang="en-US" sz="3100" b="1" dirty="0"/>
              <a:t>Deal with reputable breeders- </a:t>
            </a:r>
            <a:r>
              <a:rPr lang="en-US" altLang="en-US" sz="3100" b="1" dirty="0" smtClean="0"/>
              <a:t/>
            </a:r>
            <a:br>
              <a:rPr lang="en-US" altLang="en-US" sz="3100" b="1" dirty="0" smtClean="0"/>
            </a:br>
            <a:r>
              <a:rPr lang="en-US" altLang="en-US" sz="3100" b="1" dirty="0" smtClean="0"/>
              <a:t>Secure </a:t>
            </a:r>
            <a:r>
              <a:rPr lang="en-US" altLang="en-US" sz="3100" b="1" dirty="0"/>
              <a:t>All Funding (Cash </a:t>
            </a:r>
            <a:r>
              <a:rPr lang="en-US" altLang="en-US" sz="3100" b="1" dirty="0" smtClean="0"/>
              <a:t>Preferred)-</a:t>
            </a:r>
            <a:br>
              <a:rPr lang="en-US" altLang="en-US" sz="3100" b="1" dirty="0" smtClean="0"/>
            </a:br>
            <a:r>
              <a:rPr lang="en-US" altLang="en-US" sz="3100" b="1" dirty="0" smtClean="0"/>
              <a:t>Start small and grow your operation to match</a:t>
            </a:r>
            <a:br>
              <a:rPr lang="en-US" altLang="en-US" sz="3100" b="1" dirty="0" smtClean="0"/>
            </a:br>
            <a:r>
              <a:rPr lang="en-US" altLang="en-US" sz="3100" b="1" dirty="0"/>
              <a:t>y</a:t>
            </a:r>
            <a:r>
              <a:rPr lang="en-US" altLang="en-US" sz="3100" b="1" dirty="0" smtClean="0"/>
              <a:t>our skill set and time constraints-</a:t>
            </a:r>
            <a:br>
              <a:rPr lang="en-US" altLang="en-US" sz="3100" b="1" dirty="0" smtClean="0"/>
            </a:br>
            <a:r>
              <a:rPr lang="en-US" altLang="en-US" sz="3100" b="1" dirty="0"/>
              <a:t/>
            </a:r>
            <a:br>
              <a:rPr lang="en-US" altLang="en-US" sz="3100" b="1" dirty="0"/>
            </a:br>
            <a:r>
              <a:rPr lang="en-US" altLang="en-US" sz="5300" b="1" dirty="0">
                <a:effectLst>
                  <a:outerShdw blurRad="38100" dist="38100" dir="2700000" algn="tl">
                    <a:srgbClr val="000000">
                      <a:alpha val="43137"/>
                    </a:srgbClr>
                  </a:outerShdw>
                </a:effectLst>
              </a:rPr>
              <a:t>BEFORE </a:t>
            </a:r>
            <a:r>
              <a:rPr lang="en-US" altLang="en-US" sz="5300" b="1" dirty="0" smtClean="0">
                <a:effectLst>
                  <a:outerShdw blurRad="38100" dist="38100" dir="2700000" algn="tl">
                    <a:srgbClr val="000000">
                      <a:alpha val="43137"/>
                    </a:srgbClr>
                  </a:outerShdw>
                </a:effectLst>
              </a:rPr>
              <a:t>BUYING THE FIRST </a:t>
            </a:r>
            <a:r>
              <a:rPr lang="en-US" altLang="en-US" sz="5300" b="1" dirty="0" smtClean="0">
                <a:effectLst>
                  <a:outerShdw blurRad="38100" dist="38100" dir="2700000" algn="tl">
                    <a:srgbClr val="000000">
                      <a:alpha val="43137"/>
                    </a:srgbClr>
                  </a:outerShdw>
                </a:effectLst>
              </a:rPr>
              <a:t>ANIMAL!</a:t>
            </a:r>
            <a:endParaRPr lang="en-US" altLang="en-US" sz="5300" u="sng" dirty="0"/>
          </a:p>
        </p:txBody>
      </p:sp>
    </p:spTree>
    <p:extLst>
      <p:ext uri="{BB962C8B-B14F-4D97-AF65-F5344CB8AC3E}">
        <p14:creationId xmlns:p14="http://schemas.microsoft.com/office/powerpoint/2010/main" val="1654298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9271" y="609600"/>
            <a:ext cx="9542929" cy="3124200"/>
          </a:xfrm>
        </p:spPr>
        <p:txBody>
          <a:bodyPr>
            <a:normAutofit fontScale="90000"/>
          </a:bodyPr>
          <a:lstStyle/>
          <a:p>
            <a:pPr>
              <a:defRPr/>
            </a:pPr>
            <a:r>
              <a:rPr lang="en-US" altLang="en-US" sz="5300" b="1" dirty="0" smtClean="0"/>
              <a:t>Always</a:t>
            </a:r>
            <a:r>
              <a:rPr lang="en-US" altLang="en-US" sz="5300" b="1" dirty="0" smtClean="0">
                <a:effectLst>
                  <a:outerShdw blurRad="38100" dist="38100" dir="2700000" algn="tl">
                    <a:srgbClr val="000000">
                      <a:alpha val="43137"/>
                    </a:srgbClr>
                  </a:outerShdw>
                </a:effectLst>
              </a:rPr>
              <a:t> Cover Your Backside!</a:t>
            </a:r>
            <a:r>
              <a:rPr lang="en-US" altLang="en-US" sz="2000" b="1" dirty="0" smtClean="0">
                <a:effectLst>
                  <a:outerShdw blurRad="38100" dist="38100" dir="2700000" algn="tl">
                    <a:srgbClr val="000000">
                      <a:alpha val="43137"/>
                    </a:srgbClr>
                  </a:outerShdw>
                </a:effectLst>
              </a:rPr>
              <a:t/>
            </a:r>
            <a:br>
              <a:rPr lang="en-US" altLang="en-US" sz="2000" b="1" dirty="0" smtClean="0">
                <a:effectLst>
                  <a:outerShdw blurRad="38100" dist="38100" dir="2700000" algn="tl">
                    <a:srgbClr val="000000">
                      <a:alpha val="43137"/>
                    </a:srgbClr>
                  </a:outerShdw>
                </a:effectLst>
              </a:rPr>
            </a:br>
            <a:r>
              <a:rPr lang="en-US" altLang="en-US" sz="5300" dirty="0"/>
              <a:t/>
            </a:r>
            <a:br>
              <a:rPr lang="en-US" altLang="en-US" sz="5300" dirty="0"/>
            </a:br>
            <a:r>
              <a:rPr lang="en-US" altLang="en-US" sz="4000" b="1" dirty="0"/>
              <a:t>Know how to </a:t>
            </a:r>
            <a:r>
              <a:rPr lang="en-US" altLang="en-US" sz="4000" b="1" dirty="0" smtClean="0"/>
              <a:t>recognize if </a:t>
            </a:r>
            <a:r>
              <a:rPr lang="en-US" altLang="en-US" sz="4000" b="1" dirty="0"/>
              <a:t>things start going </a:t>
            </a:r>
            <a:r>
              <a:rPr lang="en-US" altLang="en-US" sz="4000" b="1" dirty="0" smtClean="0"/>
              <a:t>wrong…have a plan</a:t>
            </a:r>
            <a:br>
              <a:rPr lang="en-US" altLang="en-US" sz="4000" b="1" dirty="0" smtClean="0"/>
            </a:br>
            <a:r>
              <a:rPr lang="en-US" altLang="en-US" sz="4000" b="1" dirty="0" smtClean="0"/>
              <a:t>to recover or bail out.</a:t>
            </a:r>
            <a:br>
              <a:rPr lang="en-US" altLang="en-US" sz="4000" b="1" dirty="0" smtClean="0"/>
            </a:br>
            <a:r>
              <a:rPr lang="en-US" altLang="en-US" sz="4000" dirty="0"/>
              <a:t/>
            </a:r>
            <a:br>
              <a:rPr lang="en-US" altLang="en-US" sz="4000" dirty="0"/>
            </a:br>
            <a:r>
              <a:rPr lang="en-US" altLang="en-US" sz="5300" b="1" i="1" dirty="0">
                <a:effectLst>
                  <a:outerShdw blurRad="38100" dist="38100" dir="2700000" algn="tl">
                    <a:srgbClr val="000000">
                      <a:alpha val="43137"/>
                    </a:srgbClr>
                  </a:outerShdw>
                </a:effectLst>
              </a:rPr>
              <a:t>Know your limits</a:t>
            </a:r>
            <a:r>
              <a:rPr lang="en-US" altLang="en-US" sz="5300" b="1" i="1" dirty="0" smtClean="0">
                <a:effectLst>
                  <a:outerShdw blurRad="38100" dist="38100" dir="2700000" algn="tl">
                    <a:srgbClr val="000000">
                      <a:alpha val="43137"/>
                    </a:srgbClr>
                  </a:outerShdw>
                </a:effectLst>
              </a:rPr>
              <a:t>…</a:t>
            </a:r>
            <a:br>
              <a:rPr lang="en-US" altLang="en-US" sz="5300" b="1" i="1" dirty="0" smtClean="0">
                <a:effectLst>
                  <a:outerShdw blurRad="38100" dist="38100" dir="2700000" algn="tl">
                    <a:srgbClr val="000000">
                      <a:alpha val="43137"/>
                    </a:srgbClr>
                  </a:outerShdw>
                </a:effectLst>
              </a:rPr>
            </a:br>
            <a:r>
              <a:rPr lang="en-US" altLang="en-US" sz="5300" b="1" i="1" dirty="0">
                <a:effectLst>
                  <a:outerShdw blurRad="38100" dist="38100" dir="2700000" algn="tl">
                    <a:srgbClr val="000000">
                      <a:alpha val="43137"/>
                    </a:srgbClr>
                  </a:outerShdw>
                </a:effectLst>
              </a:rPr>
              <a:t/>
            </a:r>
            <a:br>
              <a:rPr lang="en-US" altLang="en-US" sz="5300" b="1" i="1" dirty="0">
                <a:effectLst>
                  <a:outerShdw blurRad="38100" dist="38100" dir="2700000" algn="tl">
                    <a:srgbClr val="000000">
                      <a:alpha val="43137"/>
                    </a:srgbClr>
                  </a:outerShdw>
                </a:effectLst>
              </a:rPr>
            </a:br>
            <a:r>
              <a:rPr lang="en-US" altLang="en-US" sz="5300" b="1" i="1" dirty="0" smtClean="0">
                <a:effectLst>
                  <a:outerShdw blurRad="38100" dist="38100" dir="2700000" algn="tl">
                    <a:srgbClr val="000000">
                      <a:alpha val="43137"/>
                    </a:srgbClr>
                  </a:outerShdw>
                </a:effectLst>
              </a:rPr>
              <a:t>HOW DO I SURVIVE?</a:t>
            </a:r>
          </a:p>
        </p:txBody>
      </p:sp>
      <p:pic>
        <p:nvPicPr>
          <p:cNvPr id="10243" name="Picture 4" descr="C:\Documents and Settings\msues\My Documents\My Pictures\Buttingg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268" y="3225937"/>
            <a:ext cx="4963566" cy="31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839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8047"/>
            <a:ext cx="12192000" cy="233081"/>
          </a:xfrm>
        </p:spPr>
        <p:txBody>
          <a:bodyPr>
            <a:normAutofit fontScale="90000"/>
          </a:bodyPr>
          <a:lstStyle/>
          <a:p>
            <a:pPr algn="ct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36494" y="1192308"/>
            <a:ext cx="9798424" cy="4697504"/>
          </a:xfrm>
        </p:spPr>
        <p:txBody>
          <a:bodyPr>
            <a:normAutofit/>
          </a:bodyPr>
          <a:lstStyle/>
          <a:p>
            <a:pPr algn="ctr"/>
            <a:r>
              <a:rPr lang="en-US" sz="6600" b="1" dirty="0">
                <a:effectLst>
                  <a:outerShdw blurRad="38100" dist="38100" dir="2700000" algn="tl">
                    <a:srgbClr val="000000">
                      <a:alpha val="43137"/>
                    </a:srgbClr>
                  </a:outerShdw>
                </a:effectLst>
                <a:hlinkClick r:id="rId2"/>
              </a:rPr>
              <a:t>www.msucares.com</a:t>
            </a:r>
            <a:endParaRPr lang="en-US" sz="6600" b="1" dirty="0">
              <a:effectLst>
                <a:outerShdw blurRad="38100" dist="38100" dir="2700000" algn="tl">
                  <a:srgbClr val="000000">
                    <a:alpha val="43137"/>
                  </a:srgbClr>
                </a:outerShdw>
              </a:effectLst>
            </a:endParaRPr>
          </a:p>
          <a:p>
            <a:pPr algn="ctr"/>
            <a:r>
              <a:rPr lang="en-US" sz="4400" dirty="0"/>
              <a:t>livestock/goats and </a:t>
            </a:r>
            <a:r>
              <a:rPr lang="en-US" sz="4400" dirty="0" smtClean="0"/>
              <a:t>sheep</a:t>
            </a:r>
          </a:p>
          <a:p>
            <a:pPr algn="ctr"/>
            <a:r>
              <a:rPr lang="en-US" sz="4400" b="1" dirty="0" smtClean="0">
                <a:solidFill>
                  <a:schemeClr val="tx1"/>
                </a:solidFill>
              </a:rPr>
              <a:t>For more information</a:t>
            </a:r>
          </a:p>
          <a:p>
            <a:pPr algn="ctr"/>
            <a:r>
              <a:rPr lang="en-US" sz="3200" dirty="0" smtClean="0"/>
              <a:t>Budgets-publications-videos-power points</a:t>
            </a:r>
          </a:p>
          <a:p>
            <a:pPr algn="ctr"/>
            <a:endParaRPr lang="en-US" sz="3200" dirty="0"/>
          </a:p>
        </p:txBody>
      </p:sp>
    </p:spTree>
    <p:extLst>
      <p:ext uri="{BB962C8B-B14F-4D97-AF65-F5344CB8AC3E}">
        <p14:creationId xmlns:p14="http://schemas.microsoft.com/office/powerpoint/2010/main" val="257596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64008" y="1010652"/>
            <a:ext cx="12006072" cy="5611529"/>
          </a:xfrm>
        </p:spPr>
        <p:txBody>
          <a:bodyPr/>
          <a:lstStyle>
            <a:extLst/>
          </a:lstStyle>
          <a:p>
            <a:pPr>
              <a:defRPr/>
            </a:pPr>
            <a:r>
              <a:rPr lang="en-US" sz="5400" b="1" dirty="0" smtClean="0">
                <a:latin typeface="+mn-lt"/>
                <a:ea typeface="+mj-ea"/>
              </a:rPr>
              <a:t/>
            </a:r>
            <a:br>
              <a:rPr lang="en-US" sz="5400" b="1" dirty="0" smtClean="0">
                <a:latin typeface="+mn-lt"/>
                <a:ea typeface="+mj-ea"/>
              </a:rPr>
            </a:br>
            <a:r>
              <a:rPr lang="en-US" sz="5400" b="1" dirty="0">
                <a:latin typeface="+mn-lt"/>
              </a:rPr>
              <a:t/>
            </a:r>
            <a:br>
              <a:rPr lang="en-US" sz="5400" b="1" dirty="0">
                <a:latin typeface="+mn-lt"/>
              </a:rPr>
            </a:br>
            <a:r>
              <a:rPr lang="en-US" sz="5400" b="1" dirty="0" smtClean="0">
                <a:latin typeface="+mn-lt"/>
              </a:rPr>
              <a:t/>
            </a:r>
            <a:br>
              <a:rPr lang="en-US" sz="5400" b="1" dirty="0" smtClean="0">
                <a:latin typeface="+mn-lt"/>
              </a:rPr>
            </a:br>
            <a:r>
              <a:rPr lang="en-US" sz="5400" b="1" dirty="0">
                <a:latin typeface="+mn-lt"/>
              </a:rPr>
              <a:t/>
            </a:r>
            <a:br>
              <a:rPr lang="en-US" sz="5400" b="1" dirty="0">
                <a:latin typeface="+mn-lt"/>
              </a:rPr>
            </a:br>
            <a:r>
              <a:rPr lang="en-US" sz="5400" b="1" dirty="0">
                <a:latin typeface="+mn-lt"/>
              </a:rPr>
              <a:t/>
            </a:r>
            <a:br>
              <a:rPr lang="en-US" sz="5400" b="1" dirty="0">
                <a:latin typeface="+mn-lt"/>
              </a:rPr>
            </a:br>
            <a:r>
              <a:rPr lang="en-US" dirty="0" smtClean="0">
                <a:latin typeface="+mn-lt"/>
                <a:ea typeface="+mj-ea"/>
              </a:rPr>
              <a:t/>
            </a:r>
            <a:br>
              <a:rPr lang="en-US" dirty="0" smtClean="0">
                <a:latin typeface="+mn-lt"/>
                <a:ea typeface="+mj-ea"/>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smtClean="0">
                <a:latin typeface="+mn-lt"/>
              </a:rPr>
              <a:t/>
            </a:r>
            <a:br>
              <a:rPr lang="en-US" sz="3200" dirty="0" smtClean="0">
                <a:latin typeface="+mn-lt"/>
              </a:rPr>
            </a:br>
            <a:endParaRPr lang="en-US" dirty="0">
              <a:latin typeface="+mn-lt"/>
              <a:ea typeface="+mj-ea"/>
            </a:endParaRPr>
          </a:p>
        </p:txBody>
      </p:sp>
      <p:sp>
        <p:nvSpPr>
          <p:cNvPr id="10243" name="Rectangle 4"/>
          <p:cNvSpPr>
            <a:spLocks noGrp="1"/>
          </p:cNvSpPr>
          <p:nvPr>
            <p:ph type="subTitle" idx="1"/>
          </p:nvPr>
        </p:nvSpPr>
        <p:spPr>
          <a:xfrm>
            <a:off x="207033" y="1203159"/>
            <a:ext cx="11697419" cy="5214894"/>
          </a:xfrm>
        </p:spPr>
        <p:txBody>
          <a:bodyPr>
            <a:noAutofit/>
          </a:bodyPr>
          <a:lstStyle/>
          <a:p>
            <a:pPr>
              <a:lnSpc>
                <a:spcPct val="90000"/>
              </a:lnSpc>
            </a:pPr>
            <a:r>
              <a:rPr lang="en-US" sz="5400" b="1" dirty="0"/>
              <a:t>What is a small ruminant???</a:t>
            </a:r>
            <a:r>
              <a:rPr lang="en-US" sz="4400" b="1" dirty="0"/>
              <a:t/>
            </a:r>
            <a:br>
              <a:rPr lang="en-US" sz="4400" b="1" dirty="0"/>
            </a:br>
            <a:endParaRPr lang="en-US" sz="4400" b="1" dirty="0" smtClean="0"/>
          </a:p>
          <a:p>
            <a:pPr>
              <a:lnSpc>
                <a:spcPct val="90000"/>
              </a:lnSpc>
            </a:pPr>
            <a:r>
              <a:rPr lang="en-US" altLang="en-US" sz="4400" b="1" dirty="0" smtClean="0">
                <a:latin typeface="+mj-lt"/>
                <a:ea typeface="ＭＳ Ｐゴシック" pitchFamily="34" charset="-128"/>
              </a:rPr>
              <a:t>SHEEP AND GOATS</a:t>
            </a:r>
          </a:p>
          <a:p>
            <a:pPr>
              <a:lnSpc>
                <a:spcPct val="90000"/>
              </a:lnSpc>
            </a:pPr>
            <a:r>
              <a:rPr lang="en-US" altLang="en-US" sz="4400" b="1" dirty="0" smtClean="0">
                <a:ea typeface="ＭＳ Ｐゴシック" pitchFamily="34" charset="-128"/>
              </a:rPr>
              <a:t>OR</a:t>
            </a:r>
          </a:p>
          <a:p>
            <a:pPr>
              <a:lnSpc>
                <a:spcPct val="90000"/>
              </a:lnSpc>
            </a:pPr>
            <a:r>
              <a:rPr lang="en-US" altLang="en-US" sz="4400" b="1" dirty="0" smtClean="0">
                <a:latin typeface="+mj-lt"/>
                <a:ea typeface="ＭＳ Ｐゴシック" pitchFamily="34" charset="-128"/>
              </a:rPr>
              <a:t>LITTLE COWS???</a:t>
            </a:r>
            <a:endParaRPr lang="en-US" altLang="en-US" sz="4400" b="1" dirty="0" smtClean="0">
              <a:latin typeface="+mj-lt"/>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442" y="2527280"/>
            <a:ext cx="5029200" cy="3771900"/>
          </a:xfrm>
          <a:prstGeom prst="rect">
            <a:avLst/>
          </a:prstGeom>
        </p:spPr>
      </p:pic>
    </p:spTree>
    <p:extLst>
      <p:ext uri="{BB962C8B-B14F-4D97-AF65-F5344CB8AC3E}">
        <p14:creationId xmlns:p14="http://schemas.microsoft.com/office/powerpoint/2010/main" val="1661798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5" y="1087655"/>
            <a:ext cx="10972800" cy="5351645"/>
          </a:xfrm>
        </p:spPr>
        <p:txBody>
          <a:bodyPr/>
          <a:lstStyle/>
          <a:p>
            <a:r>
              <a:rPr lang="en-US" sz="4400" b="1" dirty="0" smtClean="0"/>
              <a:t>Ruminants </a:t>
            </a:r>
            <a:r>
              <a:rPr lang="en-US" sz="4400" b="1" dirty="0"/>
              <a:t>include cattle, sheep, goats, buffalo, deer, elk, </a:t>
            </a:r>
            <a:r>
              <a:rPr lang="en-US" sz="4400" b="1" dirty="0" smtClean="0"/>
              <a:t>and camels</a:t>
            </a:r>
            <a:r>
              <a:rPr lang="en-US" sz="4400" b="1" dirty="0"/>
              <a:t>. These animals have a digestive system that is uniquely different from our </a:t>
            </a:r>
            <a:r>
              <a:rPr lang="en-US" sz="4400" b="1" dirty="0" smtClean="0"/>
              <a:t>own. Instead </a:t>
            </a:r>
            <a:r>
              <a:rPr lang="en-US" sz="4400" b="1" dirty="0"/>
              <a:t>of one </a:t>
            </a:r>
            <a:r>
              <a:rPr lang="en-US" sz="4400" b="1" dirty="0" smtClean="0"/>
              <a:t>compartment to</a:t>
            </a:r>
            <a:br>
              <a:rPr lang="en-US" sz="4400" b="1" dirty="0" smtClean="0"/>
            </a:br>
            <a:r>
              <a:rPr lang="en-US" sz="4400" b="1" dirty="0" smtClean="0"/>
              <a:t>the </a:t>
            </a:r>
            <a:r>
              <a:rPr lang="en-US" sz="4400" b="1" dirty="0"/>
              <a:t>stomach </a:t>
            </a:r>
            <a:r>
              <a:rPr lang="en-US" sz="4400" b="1" dirty="0" smtClean="0"/>
              <a:t>they</a:t>
            </a:r>
            <a:br>
              <a:rPr lang="en-US" sz="4400" b="1" dirty="0" smtClean="0"/>
            </a:br>
            <a:r>
              <a:rPr lang="en-US" sz="4400" b="1" dirty="0" smtClean="0"/>
              <a:t>have </a:t>
            </a:r>
            <a:r>
              <a:rPr lang="en-US" sz="4400" b="1" dirty="0"/>
              <a:t>four.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3850105"/>
            <a:ext cx="4871781" cy="2849077"/>
          </a:xfrm>
          <a:prstGeom prst="rect">
            <a:avLst/>
          </a:prstGeom>
        </p:spPr>
      </p:pic>
    </p:spTree>
    <p:extLst>
      <p:ext uri="{BB962C8B-B14F-4D97-AF65-F5344CB8AC3E}">
        <p14:creationId xmlns:p14="http://schemas.microsoft.com/office/powerpoint/2010/main" val="249023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979931"/>
          </a:xfrm>
        </p:spPr>
        <p:txBody>
          <a:bodyPr/>
          <a:lstStyle/>
          <a:p>
            <a:r>
              <a:rPr lang="en-US" sz="6000" b="1" dirty="0" smtClean="0"/>
              <a:t>SHEEP </a:t>
            </a:r>
            <a:r>
              <a:rPr lang="en-US" sz="6000" b="1" dirty="0" smtClean="0"/>
              <a:t>AND GOATS ARE SMALL RUMINANTS!</a:t>
            </a:r>
            <a:endParaRPr lang="en-US" sz="6000" b="1" dirty="0"/>
          </a:p>
        </p:txBody>
      </p:sp>
      <p:sp>
        <p:nvSpPr>
          <p:cNvPr id="3" name="Content Placeholder 2"/>
          <p:cNvSpPr>
            <a:spLocks noGrp="1"/>
          </p:cNvSpPr>
          <p:nvPr>
            <p:ph idx="1"/>
          </p:nvPr>
        </p:nvSpPr>
        <p:spPr>
          <a:xfrm>
            <a:off x="284672" y="2772076"/>
            <a:ext cx="11576649" cy="3965607"/>
          </a:xfrm>
        </p:spPr>
        <p:txBody>
          <a:bodyPr>
            <a:normAutofit/>
          </a:bodyPr>
          <a:lstStyle/>
          <a:p>
            <a:pPr marL="0" indent="0">
              <a:buNone/>
            </a:pPr>
            <a:r>
              <a:rPr lang="en-US" altLang="en-US" sz="4400" b="1" dirty="0" smtClean="0">
                <a:latin typeface="Arial Narrow" pitchFamily="34" charset="0"/>
                <a:ea typeface="ＭＳ Ｐゴシック" pitchFamily="34" charset="-128"/>
              </a:rPr>
              <a:t>REMEMBER-There </a:t>
            </a:r>
            <a:r>
              <a:rPr lang="en-US" altLang="en-US" sz="4400" b="1" dirty="0">
                <a:latin typeface="Arial Narrow" pitchFamily="34" charset="0"/>
                <a:ea typeface="ＭＳ Ｐゴシック" pitchFamily="34" charset="-128"/>
              </a:rPr>
              <a:t>is as much difference within breeds/species as between breeds/species</a:t>
            </a:r>
            <a:r>
              <a:rPr lang="en-US" altLang="en-US" sz="4400" b="1" dirty="0" smtClean="0">
                <a:latin typeface="Arial Narrow" pitchFamily="34" charset="0"/>
                <a:ea typeface="ＭＳ Ｐゴシック" pitchFamily="34" charset="-128"/>
              </a:rPr>
              <a:t>.</a:t>
            </a:r>
          </a:p>
          <a:p>
            <a:pPr marL="0" indent="0">
              <a:buNone/>
            </a:pPr>
            <a:endParaRPr lang="en-US" altLang="en-US" sz="4400" b="1" dirty="0" smtClean="0">
              <a:latin typeface="Arial Narrow" pitchFamily="34" charset="0"/>
              <a:ea typeface="ＭＳ Ｐゴシック" pitchFamily="34" charset="-128"/>
            </a:endParaRPr>
          </a:p>
          <a:p>
            <a:pPr marL="0" indent="0">
              <a:buNone/>
            </a:pPr>
            <a:r>
              <a:rPr lang="en-US" altLang="en-US" sz="4400" b="1" dirty="0" smtClean="0">
                <a:latin typeface="Arial Narrow" pitchFamily="34" charset="0"/>
                <a:ea typeface="ＭＳ Ｐゴシック" pitchFamily="34" charset="-128"/>
              </a:rPr>
              <a:t>HOWEVER</a:t>
            </a:r>
            <a:r>
              <a:rPr lang="en-US" altLang="en-US" sz="4400" b="1" dirty="0" smtClean="0">
                <a:latin typeface="Arial Narrow" pitchFamily="34" charset="0"/>
                <a:ea typeface="ＭＳ Ｐゴシック" pitchFamily="34" charset="-128"/>
              </a:rPr>
              <a:t>, MOST IMFORMATION ON SHEEP AND GOATS IS RELATIVE TO BOTH SPECIES.</a:t>
            </a:r>
            <a:endParaRPr lang="en-US" altLang="en-US" sz="4400" b="1" dirty="0">
              <a:latin typeface="Arial Narrow" pitchFamily="34" charset="0"/>
              <a:ea typeface="ＭＳ Ｐゴシック" pitchFamily="34" charset="-128"/>
            </a:endParaRPr>
          </a:p>
          <a:p>
            <a:endParaRPr lang="en-US" dirty="0"/>
          </a:p>
        </p:txBody>
      </p:sp>
    </p:spTree>
    <p:extLst>
      <p:ext uri="{BB962C8B-B14F-4D97-AF65-F5344CB8AC3E}">
        <p14:creationId xmlns:p14="http://schemas.microsoft.com/office/powerpoint/2010/main" val="376294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46649" y="381001"/>
            <a:ext cx="11826815" cy="5476336"/>
          </a:xfrm>
        </p:spPr>
        <p:txBody>
          <a:bodyPr>
            <a:normAutofit fontScale="90000"/>
          </a:bodyPr>
          <a:lstStyle>
            <a:extLst/>
          </a:lstStyle>
          <a:p>
            <a:pPr algn="ctr">
              <a:defRPr/>
            </a:pPr>
            <a:r>
              <a:rPr lang="en-US" sz="6000" b="1" dirty="0" smtClean="0">
                <a:latin typeface="+mn-lt"/>
              </a:rPr>
              <a:t/>
            </a:r>
            <a:br>
              <a:rPr lang="en-US" sz="6000" b="1" dirty="0" smtClean="0">
                <a:latin typeface="+mn-lt"/>
              </a:rPr>
            </a:br>
            <a:r>
              <a:rPr lang="en-US" sz="6000" b="1" dirty="0">
                <a:latin typeface="+mn-lt"/>
              </a:rPr>
              <a:t/>
            </a:r>
            <a:br>
              <a:rPr lang="en-US" sz="6000" b="1" dirty="0">
                <a:latin typeface="+mn-lt"/>
              </a:rPr>
            </a:br>
            <a:r>
              <a:rPr lang="en-US" sz="6000" b="1" dirty="0" smtClean="0">
                <a:latin typeface="+mn-lt"/>
              </a:rPr>
              <a:t/>
            </a:r>
            <a:br>
              <a:rPr lang="en-US" sz="6000" b="1" dirty="0" smtClean="0">
                <a:latin typeface="+mn-lt"/>
              </a:rPr>
            </a:br>
            <a:r>
              <a:rPr lang="en-US" sz="6000" b="1" dirty="0">
                <a:latin typeface="+mn-lt"/>
              </a:rPr>
              <a:t/>
            </a:r>
            <a:br>
              <a:rPr lang="en-US" sz="6000" b="1" dirty="0">
                <a:latin typeface="+mn-lt"/>
              </a:rPr>
            </a:br>
            <a:r>
              <a:rPr lang="en-US" sz="6000" b="1" dirty="0" smtClean="0">
                <a:latin typeface="+mn-lt"/>
              </a:rPr>
              <a:t>MAJOR DIFFERENCES:</a:t>
            </a:r>
            <a:r>
              <a:rPr lang="en-US" sz="6000" b="1" dirty="0" smtClean="0">
                <a:latin typeface="+mn-lt"/>
              </a:rPr>
              <a:t/>
            </a:r>
            <a:br>
              <a:rPr lang="en-US" sz="6000" b="1" dirty="0" smtClean="0">
                <a:latin typeface="+mn-lt"/>
              </a:rPr>
            </a:br>
            <a:r>
              <a:rPr lang="en-US" sz="6000" dirty="0" smtClean="0">
                <a:latin typeface="+mn-lt"/>
              </a:rPr>
              <a:t/>
            </a:r>
            <a:br>
              <a:rPr lang="en-US" sz="6000" dirty="0" smtClean="0">
                <a:latin typeface="+mn-lt"/>
              </a:rPr>
            </a:br>
            <a:r>
              <a:rPr lang="en-US" sz="6000" dirty="0">
                <a:latin typeface="+mn-lt"/>
              </a:rPr>
              <a:t/>
            </a:r>
            <a:br>
              <a:rPr lang="en-US" sz="6000" dirty="0">
                <a:latin typeface="+mn-lt"/>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a:latin typeface="+mn-lt"/>
              </a:rPr>
              <a:t/>
            </a:r>
            <a:br>
              <a:rPr lang="en-US" sz="3200" dirty="0">
                <a:latin typeface="+mn-lt"/>
              </a:rPr>
            </a:br>
            <a:endParaRPr lang="en-US" dirty="0">
              <a:latin typeface="+mn-lt"/>
              <a:ea typeface="+mj-ea"/>
            </a:endParaRPr>
          </a:p>
        </p:txBody>
      </p:sp>
      <p:sp>
        <p:nvSpPr>
          <p:cNvPr id="10243" name="Rectangle 4"/>
          <p:cNvSpPr>
            <a:spLocks noGrp="1"/>
          </p:cNvSpPr>
          <p:nvPr>
            <p:ph type="subTitle" idx="1"/>
          </p:nvPr>
        </p:nvSpPr>
        <p:spPr>
          <a:xfrm>
            <a:off x="207035" y="1790299"/>
            <a:ext cx="11818188" cy="4946932"/>
          </a:xfrm>
        </p:spPr>
        <p:txBody>
          <a:bodyPr>
            <a:normAutofit lnSpcReduction="10000"/>
          </a:bodyPr>
          <a:lstStyle/>
          <a:p>
            <a:pPr eaLnBrk="1" hangingPunct="1">
              <a:lnSpc>
                <a:spcPct val="90000"/>
              </a:lnSpc>
              <a:buFont typeface="Wingdings" pitchFamily="2" charset="2"/>
              <a:buNone/>
            </a:pPr>
            <a:r>
              <a:rPr lang="en-US" altLang="en-US" sz="4000" b="1" dirty="0" smtClean="0">
                <a:latin typeface="+mj-lt"/>
                <a:ea typeface="ＭＳ Ｐゴシック" pitchFamily="34" charset="-128"/>
              </a:rPr>
              <a:t>Sheep graze.</a:t>
            </a:r>
          </a:p>
          <a:p>
            <a:pPr eaLnBrk="1" hangingPunct="1">
              <a:lnSpc>
                <a:spcPct val="90000"/>
              </a:lnSpc>
              <a:buFont typeface="Wingdings" pitchFamily="2" charset="2"/>
              <a:buNone/>
            </a:pPr>
            <a:r>
              <a:rPr lang="en-US" altLang="en-US" sz="4000" b="1" dirty="0" smtClean="0">
                <a:latin typeface="+mj-lt"/>
                <a:ea typeface="ＭＳ Ｐゴシック" pitchFamily="34" charset="-128"/>
              </a:rPr>
              <a:t>	Goats browse</a:t>
            </a:r>
            <a:r>
              <a:rPr lang="en-US" altLang="en-US" sz="4000" b="1" dirty="0" smtClean="0">
                <a:latin typeface="+mj-lt"/>
                <a:ea typeface="ＭＳ Ｐゴシック" pitchFamily="34" charset="-128"/>
              </a:rPr>
              <a:t>.</a:t>
            </a:r>
          </a:p>
          <a:p>
            <a:pPr eaLnBrk="1" hangingPunct="1">
              <a:lnSpc>
                <a:spcPct val="90000"/>
              </a:lnSpc>
              <a:buFont typeface="Wingdings" pitchFamily="2" charset="2"/>
              <a:buNone/>
            </a:pPr>
            <a:endParaRPr lang="en-US" altLang="en-US" sz="4000" b="1" dirty="0" smtClean="0">
              <a:latin typeface="+mj-lt"/>
              <a:ea typeface="ＭＳ Ｐゴシック" pitchFamily="34" charset="-128"/>
            </a:endParaRPr>
          </a:p>
          <a:p>
            <a:pPr eaLnBrk="1" hangingPunct="1">
              <a:lnSpc>
                <a:spcPct val="90000"/>
              </a:lnSpc>
              <a:buFont typeface="Wingdings" pitchFamily="2" charset="2"/>
              <a:buNone/>
            </a:pPr>
            <a:r>
              <a:rPr lang="en-US" altLang="en-US" sz="4000" b="1" dirty="0" smtClean="0">
                <a:latin typeface="+mj-lt"/>
                <a:ea typeface="ＭＳ Ｐゴシック" pitchFamily="34" charset="-128"/>
              </a:rPr>
              <a:t>Goats require copper in the diet.</a:t>
            </a:r>
          </a:p>
          <a:p>
            <a:pPr eaLnBrk="1" hangingPunct="1">
              <a:lnSpc>
                <a:spcPct val="90000"/>
              </a:lnSpc>
              <a:buFont typeface="Wingdings" pitchFamily="2" charset="2"/>
              <a:buNone/>
            </a:pPr>
            <a:r>
              <a:rPr lang="en-US" altLang="en-US" sz="4000" b="1" dirty="0" smtClean="0">
                <a:latin typeface="+mj-lt"/>
                <a:ea typeface="ＭＳ Ｐゴシック" pitchFamily="34" charset="-128"/>
              </a:rPr>
              <a:t>	Sheep tolerate little copper in the diet</a:t>
            </a:r>
            <a:r>
              <a:rPr lang="en-US" altLang="en-US" sz="4000" b="1" dirty="0" smtClean="0">
                <a:latin typeface="+mj-lt"/>
                <a:ea typeface="ＭＳ Ｐゴシック" pitchFamily="34" charset="-128"/>
              </a:rPr>
              <a:t>.</a:t>
            </a:r>
          </a:p>
          <a:p>
            <a:pPr eaLnBrk="1" hangingPunct="1">
              <a:lnSpc>
                <a:spcPct val="90000"/>
              </a:lnSpc>
              <a:buFont typeface="Wingdings" pitchFamily="2" charset="2"/>
              <a:buNone/>
            </a:pPr>
            <a:endParaRPr lang="en-US" altLang="en-US" sz="4000" b="1" dirty="0" smtClean="0">
              <a:latin typeface="+mj-lt"/>
              <a:ea typeface="ＭＳ Ｐゴシック" pitchFamily="34" charset="-128"/>
            </a:endParaRPr>
          </a:p>
          <a:p>
            <a:pPr eaLnBrk="1" hangingPunct="1">
              <a:lnSpc>
                <a:spcPct val="90000"/>
              </a:lnSpc>
              <a:buFont typeface="Wingdings" pitchFamily="2" charset="2"/>
              <a:buNone/>
            </a:pPr>
            <a:r>
              <a:rPr lang="en-US" altLang="en-US" sz="4000" b="1" dirty="0">
                <a:latin typeface="+mj-lt"/>
                <a:ea typeface="ＭＳ Ｐゴシック" pitchFamily="34" charset="-128"/>
              </a:rPr>
              <a:t>	</a:t>
            </a:r>
            <a:r>
              <a:rPr lang="en-US" altLang="en-US" sz="4000" b="1" dirty="0" smtClean="0">
                <a:latin typeface="+mj-lt"/>
                <a:ea typeface="ＭＳ Ｐゴシック" pitchFamily="34" charset="-128"/>
              </a:rPr>
              <a:t>(As a rule of thumb SHEEP NEED NO MORE THAN 4-8 PPM IN THE DIET)</a:t>
            </a:r>
          </a:p>
          <a:p>
            <a:pPr eaLnBrk="1" hangingPunct="1">
              <a:lnSpc>
                <a:spcPct val="90000"/>
              </a:lnSpc>
              <a:buFont typeface="Wingdings" pitchFamily="2" charset="2"/>
              <a:buNone/>
            </a:pPr>
            <a:endParaRPr lang="en-US" altLang="en-US" sz="3600" dirty="0" smtClean="0">
              <a:latin typeface="Arial Narrow" pitchFamily="34" charset="0"/>
              <a:ea typeface="ＭＳ Ｐゴシック" pitchFamily="34" charset="-128"/>
            </a:endParaRPr>
          </a:p>
        </p:txBody>
      </p:sp>
    </p:spTree>
    <p:extLst>
      <p:ext uri="{BB962C8B-B14F-4D97-AF65-F5344CB8AC3E}">
        <p14:creationId xmlns:p14="http://schemas.microsoft.com/office/powerpoint/2010/main" val="2666085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0" y="3838755"/>
            <a:ext cx="12192000" cy="526211"/>
          </a:xfrm>
        </p:spPr>
        <p:txBody>
          <a:bodyPr>
            <a:normAutofit fontScale="90000"/>
          </a:bodyPr>
          <a:lstStyle>
            <a:extLst/>
          </a:lstStyle>
          <a:p>
            <a:pPr>
              <a:defRPr/>
            </a:pPr>
            <a:r>
              <a:rPr lang="en-US" sz="6000" b="1" dirty="0" smtClean="0">
                <a:latin typeface="+mn-lt"/>
              </a:rPr>
              <a:t>SHEEP, GOATS, AND COPPER</a:t>
            </a:r>
            <a:r>
              <a:rPr lang="en-US" sz="6000" dirty="0" smtClean="0">
                <a:latin typeface="+mn-lt"/>
              </a:rPr>
              <a:t/>
            </a:r>
            <a:br>
              <a:rPr lang="en-US" sz="6000" dirty="0" smtClean="0">
                <a:latin typeface="+mn-lt"/>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a:latin typeface="+mn-lt"/>
              </a:rPr>
              <a:t/>
            </a:r>
            <a:br>
              <a:rPr lang="en-US" sz="3200" dirty="0">
                <a:latin typeface="+mn-lt"/>
              </a:rPr>
            </a:br>
            <a:endParaRPr lang="en-US" dirty="0">
              <a:latin typeface="+mn-lt"/>
              <a:ea typeface="+mj-ea"/>
            </a:endParaRPr>
          </a:p>
        </p:txBody>
      </p:sp>
      <p:sp>
        <p:nvSpPr>
          <p:cNvPr id="10243" name="Rectangle 4"/>
          <p:cNvSpPr>
            <a:spLocks noGrp="1"/>
          </p:cNvSpPr>
          <p:nvPr>
            <p:ph type="subTitle" idx="1"/>
          </p:nvPr>
        </p:nvSpPr>
        <p:spPr>
          <a:xfrm>
            <a:off x="0" y="1992702"/>
            <a:ext cx="12191999" cy="4744528"/>
          </a:xfrm>
        </p:spPr>
        <p:txBody>
          <a:bodyPr>
            <a:normAutofit/>
          </a:bodyPr>
          <a:lstStyle/>
          <a:p>
            <a:pPr eaLnBrk="1" hangingPunct="1">
              <a:lnSpc>
                <a:spcPct val="90000"/>
              </a:lnSpc>
              <a:buFont typeface="Wingdings" pitchFamily="2" charset="2"/>
              <a:buNone/>
            </a:pPr>
            <a:r>
              <a:rPr lang="en-US" altLang="en-US" sz="3600" b="1" dirty="0" smtClean="0">
                <a:latin typeface="Arial Narrow" pitchFamily="34" charset="0"/>
                <a:ea typeface="ＭＳ Ｐゴシック" pitchFamily="34" charset="-128"/>
              </a:rPr>
              <a:t>GOATS REQUIRE some COPPER IN THEIR </a:t>
            </a:r>
            <a:r>
              <a:rPr lang="en-US" altLang="en-US" sz="3600" b="1" dirty="0" smtClean="0">
                <a:latin typeface="Arial Narrow" pitchFamily="34" charset="0"/>
                <a:ea typeface="ＭＳ Ｐゴシック" pitchFamily="34" charset="-128"/>
              </a:rPr>
              <a:t>DIET, THEREFORE!</a:t>
            </a:r>
            <a:endParaRPr lang="en-US" altLang="en-US" sz="3600" b="1" dirty="0" smtClean="0">
              <a:latin typeface="Arial Narrow" pitchFamily="34" charset="0"/>
              <a:ea typeface="ＭＳ Ｐゴシック" pitchFamily="34" charset="-128"/>
            </a:endParaRPr>
          </a:p>
          <a:p>
            <a:pPr eaLnBrk="1" hangingPunct="1">
              <a:lnSpc>
                <a:spcPct val="90000"/>
              </a:lnSpc>
              <a:buFont typeface="Wingdings" pitchFamily="2" charset="2"/>
              <a:buNone/>
            </a:pPr>
            <a:endParaRPr lang="en-US" altLang="en-US" sz="900" dirty="0" smtClean="0">
              <a:latin typeface="Arial Narrow" pitchFamily="34" charset="0"/>
              <a:ea typeface="ＭＳ Ｐゴシック" pitchFamily="34" charset="-128"/>
            </a:endParaRPr>
          </a:p>
          <a:p>
            <a:pPr lvl="0"/>
            <a:r>
              <a:rPr lang="en-US" sz="2800" b="1" dirty="0" smtClean="0"/>
              <a:t>Always use a sheep mineral for sheep and a goat mineral for goats</a:t>
            </a:r>
          </a:p>
          <a:p>
            <a:pPr lvl="0"/>
            <a:r>
              <a:rPr lang="en-US" sz="2800" b="1" dirty="0" smtClean="0"/>
              <a:t>If sheep and goats are running together, use sheep mineral to be safe</a:t>
            </a:r>
          </a:p>
          <a:p>
            <a:pPr lvl="0"/>
            <a:r>
              <a:rPr lang="en-US" sz="2800" b="1" dirty="0"/>
              <a:t>S</a:t>
            </a:r>
            <a:r>
              <a:rPr lang="en-US" sz="2800" b="1" dirty="0" smtClean="0"/>
              <a:t>heep and goats do require minerals</a:t>
            </a:r>
          </a:p>
          <a:p>
            <a:pPr lvl="0"/>
            <a:r>
              <a:rPr lang="en-US" sz="2800" b="1" dirty="0"/>
              <a:t>K</a:t>
            </a:r>
            <a:r>
              <a:rPr lang="en-US" sz="2800" b="1" dirty="0" smtClean="0"/>
              <a:t>eep a good quality mineral out full time for optimum reproductive and nutritional health in sheep and goats</a:t>
            </a:r>
            <a:endParaRPr lang="en-US" sz="2800" b="1" dirty="0"/>
          </a:p>
          <a:p>
            <a:pPr eaLnBrk="1" hangingPunct="1">
              <a:lnSpc>
                <a:spcPct val="90000"/>
              </a:lnSpc>
              <a:buFont typeface="Wingdings" pitchFamily="2" charset="2"/>
              <a:buNone/>
            </a:pPr>
            <a:endParaRPr lang="en-US" altLang="en-US" sz="2800" dirty="0" smtClean="0">
              <a:latin typeface="Arial Narrow" pitchFamily="34" charset="0"/>
              <a:ea typeface="ＭＳ Ｐゴシック" pitchFamily="34" charset="-128"/>
            </a:endParaRPr>
          </a:p>
          <a:p>
            <a:pPr eaLnBrk="1" hangingPunct="1">
              <a:lnSpc>
                <a:spcPct val="90000"/>
              </a:lnSpc>
              <a:buFont typeface="Wingdings" pitchFamily="2" charset="2"/>
              <a:buNone/>
            </a:pPr>
            <a:endParaRPr lang="en-US" altLang="en-US" sz="3600" dirty="0" smtClean="0">
              <a:latin typeface="Arial Narrow" pitchFamily="34" charset="0"/>
              <a:ea typeface="ＭＳ Ｐゴシック" pitchFamily="34" charset="-128"/>
            </a:endParaRPr>
          </a:p>
        </p:txBody>
      </p:sp>
    </p:spTree>
    <p:extLst>
      <p:ext uri="{BB962C8B-B14F-4D97-AF65-F5344CB8AC3E}">
        <p14:creationId xmlns:p14="http://schemas.microsoft.com/office/powerpoint/2010/main" val="411374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1270535"/>
            <a:ext cx="11844068" cy="5414937"/>
          </a:xfrm>
        </p:spPr>
        <p:txBody>
          <a:bodyPr>
            <a:normAutofit/>
          </a:bodyPr>
          <a:lstStyle/>
          <a:p>
            <a:r>
              <a:rPr lang="en-US" sz="4400" b="1" dirty="0" smtClean="0"/>
              <a:t>SO, SHEEP </a:t>
            </a:r>
            <a:r>
              <a:rPr lang="en-US" sz="4400" b="1" dirty="0" smtClean="0"/>
              <a:t>AND GOATS ARE PRETTY MUCH THE SAME ANIMAL WITH BOTH BEING SMALL RUMINANTS, AND THEREFORE CAN BE MANAGED IN PRETTY MUCH THE SAME FASHION. THERE ARE </a:t>
            </a:r>
            <a:r>
              <a:rPr lang="en-US" sz="4400" b="1" dirty="0" smtClean="0"/>
              <a:t>DIFFERENCES </a:t>
            </a:r>
            <a:r>
              <a:rPr lang="en-US" sz="4400" b="1" dirty="0" smtClean="0"/>
              <a:t>IN COPPER LEVELS, AS WELL AS GRAZING AND BROWZING PREFERENCES</a:t>
            </a:r>
            <a:r>
              <a:rPr lang="en-US" sz="4400" b="1" dirty="0" smtClean="0"/>
              <a:t>.</a:t>
            </a:r>
            <a:endParaRPr lang="en-US" sz="4400" b="1" dirty="0"/>
          </a:p>
        </p:txBody>
      </p:sp>
    </p:spTree>
    <p:extLst>
      <p:ext uri="{BB962C8B-B14F-4D97-AF65-F5344CB8AC3E}">
        <p14:creationId xmlns:p14="http://schemas.microsoft.com/office/powerpoint/2010/main" val="3162063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85129"/>
          </a:xfrm>
        </p:spPr>
        <p:txBody>
          <a:bodyPr>
            <a:noAutofit/>
          </a:bodyPr>
          <a:lstStyle/>
          <a:p>
            <a:r>
              <a:rPr lang="en-US" sz="4800" b="1" dirty="0" smtClean="0"/>
              <a:t>WHAT DO YOU NEED TO KNOW BEFORE BUYING </a:t>
            </a:r>
            <a:r>
              <a:rPr lang="en-US" sz="4800" b="1" dirty="0" smtClean="0"/>
              <a:t>SHEEP/GOATS</a:t>
            </a:r>
            <a:r>
              <a:rPr lang="en-US" sz="4800" b="1" dirty="0" smtClean="0"/>
              <a:t>?</a:t>
            </a:r>
            <a:r>
              <a:rPr lang="en-US" sz="1800" b="1" dirty="0" smtClean="0"/>
              <a:t/>
            </a:r>
            <a:br>
              <a:rPr lang="en-US" sz="1800" b="1" dirty="0" smtClean="0"/>
            </a:br>
            <a:r>
              <a:rPr lang="en-US" sz="4800" b="1" dirty="0" smtClean="0"/>
              <a:t/>
            </a:r>
            <a:br>
              <a:rPr lang="en-US" sz="4800" b="1" dirty="0" smtClean="0"/>
            </a:br>
            <a:r>
              <a:rPr lang="en-US" sz="4000" b="1" dirty="0" smtClean="0"/>
              <a:t>Figure out your market!</a:t>
            </a:r>
            <a:r>
              <a:rPr lang="en-US" sz="4000" b="1" dirty="0"/>
              <a:t/>
            </a:r>
            <a:br>
              <a:rPr lang="en-US" sz="4000" b="1" dirty="0"/>
            </a:br>
            <a:r>
              <a:rPr lang="en-US" sz="4000" b="1" dirty="0"/>
              <a:t>	How </a:t>
            </a:r>
            <a:r>
              <a:rPr lang="en-US" sz="4000" b="1" dirty="0" smtClean="0"/>
              <a:t>will you sell your </a:t>
            </a:r>
            <a:r>
              <a:rPr lang="en-US" sz="4000" b="1" dirty="0" smtClean="0"/>
              <a:t>production</a:t>
            </a:r>
            <a:r>
              <a:rPr lang="en-US" sz="4000" b="1" dirty="0" smtClean="0"/>
              <a:t>?</a:t>
            </a:r>
            <a:r>
              <a:rPr lang="en-US" sz="4000" b="1" dirty="0"/>
              <a:t/>
            </a:r>
            <a:br>
              <a:rPr lang="en-US" sz="4000" b="1" dirty="0"/>
            </a:br>
            <a:r>
              <a:rPr lang="en-US" sz="4000" b="1" dirty="0" smtClean="0"/>
              <a:t/>
            </a:r>
            <a:br>
              <a:rPr lang="en-US" sz="4000" b="1" dirty="0" smtClean="0"/>
            </a:br>
            <a:r>
              <a:rPr lang="en-US" sz="4000" b="1" dirty="0" smtClean="0"/>
              <a:t>DO NOT BUY A </a:t>
            </a:r>
            <a:r>
              <a:rPr lang="en-US" sz="4000" b="1" dirty="0" smtClean="0"/>
              <a:t>SHEEP OR GOAT </a:t>
            </a:r>
            <a:r>
              <a:rPr lang="en-US" sz="4000" b="1" dirty="0" smtClean="0"/>
              <a:t>UNTIL YOU HAVE A MARKETING </a:t>
            </a:r>
            <a:r>
              <a:rPr lang="en-US" sz="4000" b="1" dirty="0" smtClean="0"/>
              <a:t>PLAN!</a:t>
            </a:r>
            <a:r>
              <a:rPr lang="en-US" sz="4800" b="1" dirty="0" smtClean="0"/>
              <a:t/>
            </a:r>
            <a:br>
              <a:rPr lang="en-US" sz="4800" b="1" dirty="0" smtClean="0"/>
            </a:br>
            <a:r>
              <a:rPr lang="en-US" sz="4800" b="1" dirty="0"/>
              <a:t>	</a:t>
            </a:r>
            <a:r>
              <a:rPr lang="en-US" b="1" dirty="0"/>
              <a:t/>
            </a:r>
            <a:br>
              <a:rPr lang="en-US" b="1" dirty="0"/>
            </a:br>
            <a:endParaRPr lang="en-US" b="1" dirty="0"/>
          </a:p>
        </p:txBody>
      </p:sp>
    </p:spTree>
    <p:extLst>
      <p:ext uri="{BB962C8B-B14F-4D97-AF65-F5344CB8AC3E}">
        <p14:creationId xmlns:p14="http://schemas.microsoft.com/office/powerpoint/2010/main" val="3301682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1326</TotalTime>
  <Words>583</Words>
  <Application>Microsoft Office PowerPoint</Application>
  <PresentationFormat>Widescreen</PresentationFormat>
  <Paragraphs>121</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Arial Narrow</vt:lpstr>
      <vt:lpstr>Calibri</vt:lpstr>
      <vt:lpstr>Century Gothic</vt:lpstr>
      <vt:lpstr>Wingdings</vt:lpstr>
      <vt:lpstr>Wingdings 3</vt:lpstr>
      <vt:lpstr>Ion</vt:lpstr>
      <vt:lpstr>WHAT YOU NEED TO KNOW ABOUT SHEEP AND GOATS! </vt:lpstr>
      <vt:lpstr>SIMPLE IDEAS ON WHAT YOU NEED TO KNOW BEFORE YOU PURCHASE A TRUCKLOAD OF SMALL RUMINANTS!</vt:lpstr>
      <vt:lpstr>         </vt:lpstr>
      <vt:lpstr>Ruminants include cattle, sheep, goats, buffalo, deer, elk, and camels. These animals have a digestive system that is uniquely different from our own. Instead of one compartment to the stomach they have four.</vt:lpstr>
      <vt:lpstr>SHEEP AND GOATS ARE SMALL RUMINANTS!</vt:lpstr>
      <vt:lpstr>    MAJOR DIFFERENCES:      </vt:lpstr>
      <vt:lpstr>SHEEP, GOATS, AND COPPER    </vt:lpstr>
      <vt:lpstr>SO, SHEEP AND GOATS ARE PRETTY MUCH THE SAME ANIMAL WITH BOTH BEING SMALL RUMINANTS, AND THEREFORE CAN BE MANAGED IN PRETTY MUCH THE SAME FASHION. THERE ARE DIFFERENCES IN COPPER LEVELS, AS WELL AS GRAZING AND BROWZING PREFERENCES.</vt:lpstr>
      <vt:lpstr>WHAT DO YOU NEED TO KNOW BEFORE BUYING SHEEP/GOATS?  Figure out your market!  How will you sell your production?  DO NOT BUY A SHEEP OR GOAT UNTIL YOU HAVE A MARKETING PLAN!   </vt:lpstr>
      <vt:lpstr>Marketing Options…</vt:lpstr>
      <vt:lpstr>WHAT DO YOU NEED TO KNOW BEFORE BUYING SHEEP/GOATS?  Have proper facilities for sheep/goats!  What is needed?  DO NOT BUY AN ANIMAL UNTIL YOU HAVE PROPER FACITITIES FOR SHEEP AND/OR GOATS!   </vt:lpstr>
      <vt:lpstr>FACILITIES..</vt:lpstr>
      <vt:lpstr>Facilities..</vt:lpstr>
      <vt:lpstr>WHAT DO YOU NEED TO KNOW BEFORE BUYING SHEEP/GOATS?  Learn basic animal husbandry skills!  Can you keep your animals alive?  DO NOT BUY A SHEEP OR GOAT UNTIL YOU KNOW YOU CAN MANAGE SHEEP AND/OR GOATS!   </vt:lpstr>
      <vt:lpstr>KEEPING THEM ALIVE…</vt:lpstr>
      <vt:lpstr>WHAT DO YOU NEED TO KNOW BEFORE BUYING SHEEP/GOATS?  Know the type/kind of sheep/goat that’s best for you!  What breed of sheep/goat do you need?  DO NOT BUY ANY SHEEP OR GOATS UNTIL YOU HAVE A PRODUCTION DIRECTION!   </vt:lpstr>
      <vt:lpstr>    </vt:lpstr>
      <vt:lpstr>WHAT DO YOU NEED TO KNOW BEFORE BUYING SHEEP/GOATS?  Find a reputable breeder to deal with on buying animals!   DO NOT BUY SHEEP OR GOATS FROM TRADERS OR PROCREATORS IF AT ALL POSSIBLE!   </vt:lpstr>
      <vt:lpstr>BUYING SHEEP/GOATS…</vt:lpstr>
      <vt:lpstr>WHAT DO YOU NEED TO KNOW BEFORE BUYING SHEEP/GOATS?  Have a financial plan!  How do you pay for your animals?  DO NOT BUY AN ANIMAL WITHOUT REASONABLE ASSURANCE THEY WILL PAY FOR THEMSELVES!</vt:lpstr>
      <vt:lpstr>BUYING SHEEP/GOATS…</vt:lpstr>
      <vt:lpstr>WHAT DO YOU NEED TO KNOW BEFORE BUYING SHEEP/GOATS?  Know your limitations!  Can you manage a lot of animals?  DO NOT BUY A LOAD OF SHEEP OR GOATS UNTIL YOU FIRST MANAGE A FEW SHEEP OR GOATS!   </vt:lpstr>
      <vt:lpstr>LIMITS YOU MUST CONSIDER…</vt:lpstr>
      <vt:lpstr>THE BOTTOM LINE…  Identify and Secure a Market-  Build Adequate Facilities- Develop proper husbandry skills- Identify the type and kind of sheep or goats to raise- Deal with reputable breeders-  Secure All Funding (Cash Preferred)- Start small and grow your operation to match your skill set and time constraints-  BEFORE BUYING THE FIRST ANIMAL!</vt:lpstr>
      <vt:lpstr>Always Cover Your Backside!  Know how to recognize if things start going wrong…have a plan to recover or bail out.  Know your limits…  HOW DO I SURVIVE?</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Goat Field Day Neshoba County Coliseum July 18, 2015</dc:title>
  <dc:creator>Extension Service</dc:creator>
  <cp:lastModifiedBy>msues</cp:lastModifiedBy>
  <cp:revision>274</cp:revision>
  <dcterms:created xsi:type="dcterms:W3CDTF">2015-05-18T15:33:23Z</dcterms:created>
  <dcterms:modified xsi:type="dcterms:W3CDTF">2018-01-19T16:53:52Z</dcterms:modified>
</cp:coreProperties>
</file>